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B0604020202020204" charset="0"/>
      <p:regular r:id="rId21"/>
      <p:bold r:id="rId22"/>
      <p:italic r:id="rId23"/>
      <p:boldItalic r:id="rId24"/>
    </p:embeddedFont>
    <p:embeddedFont>
      <p:font typeface="Open Sans" panose="020B0604020202020204" charset="0"/>
      <p:regular r:id="rId25"/>
      <p:bold r:id="rId26"/>
      <p:italic r:id="rId27"/>
      <p:boldItalic r:id="rId28"/>
    </p:embeddedFont>
    <p:embeddedFont>
      <p:font typeface="Fira Sans Extra Condense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AA7823-143C-45B6-9B7D-7341C53236EE}">
  <a:tblStyle styleId="{FAAA7823-143C-45B6-9B7D-7341C53236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29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734e21728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734e2172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765a627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765a627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78d557ec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78d557ec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80e0f541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180e0f541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80e0f541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80e0f541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734e21728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1734e21728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734e21728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734e2172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734e21728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734e21728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734e21728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734e21728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734e21728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734e21728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734e21728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734e21728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734e21728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734e21728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734e21728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734e21728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734e21728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734e21728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734e21728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734e21728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734e21728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734e21728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734e21728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1734e21728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78d557ec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78d557ec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slideshare.net/machinepulse/machine-learning-and-realworld-applications" TargetMode="External"/><Relationship Id="rId7" Type="http://schemas.openxmlformats.org/officeDocument/2006/relationships/hyperlink" Target="https://www.statista.com/statistics/1111204/machine-learning-use-case-frequency/"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link.springer.com/content/pdf/10.1007/s42979-021-00592-x.pdf" TargetMode="External"/><Relationship Id="rId5" Type="http://schemas.openxmlformats.org/officeDocument/2006/relationships/hyperlink" Target="https://www.geeksforgeeks.org/machine-learning/" TargetMode="External"/><Relationship Id="rId4" Type="http://schemas.openxmlformats.org/officeDocument/2006/relationships/hyperlink" Target="https://hackr.io/blog/real-world-machine-learning-applica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29903"/>
          <a:stretch/>
        </p:blipFill>
        <p:spPr>
          <a:xfrm>
            <a:off x="-2794475" y="0"/>
            <a:ext cx="12138957" cy="5229875"/>
          </a:xfrm>
          <a:prstGeom prst="rect">
            <a:avLst/>
          </a:prstGeom>
          <a:noFill/>
          <a:ln>
            <a:noFill/>
          </a:ln>
        </p:spPr>
      </p:pic>
      <p:sp>
        <p:nvSpPr>
          <p:cNvPr id="55" name="Google Shape;55;p13"/>
          <p:cNvSpPr txBox="1"/>
          <p:nvPr/>
        </p:nvSpPr>
        <p:spPr>
          <a:xfrm>
            <a:off x="177575" y="3739525"/>
            <a:ext cx="37470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6CC4C3"/>
                </a:solidFill>
              </a:rPr>
              <a:t>The Applications of ML in Real World Problems </a:t>
            </a:r>
            <a:endParaRPr sz="2400">
              <a:solidFill>
                <a:srgbClr val="6CC4C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2"/>
          <p:cNvSpPr/>
          <p:nvPr/>
        </p:nvSpPr>
        <p:spPr>
          <a:xfrm>
            <a:off x="1862950" y="307425"/>
            <a:ext cx="5214600" cy="5721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rPr>
              <a:t>   </a:t>
            </a:r>
            <a:r>
              <a:rPr lang="en" sz="2000" b="1">
                <a:solidFill>
                  <a:schemeClr val="dk1"/>
                </a:solidFill>
              </a:rPr>
              <a:t>Who needs it, and why is it important?</a:t>
            </a:r>
            <a:endParaRPr sz="2000"/>
          </a:p>
        </p:txBody>
      </p:sp>
      <p:sp>
        <p:nvSpPr>
          <p:cNvPr id="218" name="Google Shape;218;p22"/>
          <p:cNvSpPr txBox="1"/>
          <p:nvPr/>
        </p:nvSpPr>
        <p:spPr>
          <a:xfrm>
            <a:off x="1312475" y="1305800"/>
            <a:ext cx="643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Traffic prediction is mainly important for two groups of organisations </a:t>
            </a:r>
            <a:r>
              <a:rPr lang="en" sz="1600" b="1">
                <a:solidFill>
                  <a:schemeClr val="dk1"/>
                </a:solidFill>
              </a:rPr>
              <a:t>:</a:t>
            </a:r>
            <a:endParaRPr sz="1500" b="1">
              <a:solidFill>
                <a:schemeClr val="dk1"/>
              </a:solidFill>
            </a:endParaRPr>
          </a:p>
        </p:txBody>
      </p:sp>
      <p:sp>
        <p:nvSpPr>
          <p:cNvPr id="219" name="Google Shape;219;p22"/>
          <p:cNvSpPr txBox="1"/>
          <p:nvPr/>
        </p:nvSpPr>
        <p:spPr>
          <a:xfrm>
            <a:off x="1229700" y="1895800"/>
            <a:ext cx="7047300" cy="2413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600" b="1">
                <a:solidFill>
                  <a:schemeClr val="dk1"/>
                </a:solidFill>
              </a:rPr>
              <a:t>National/Local Authorities: </a:t>
            </a:r>
            <a:r>
              <a:rPr lang="en" sz="1600">
                <a:solidFill>
                  <a:schemeClr val="dk1"/>
                </a:solidFill>
              </a:rPr>
              <a:t>In the last ten to twenty years, many cities adopted intelligent transportation systems (ITS) .These systems use current traffic information as well as generated predictions to improve transport efficiency and safety by informing users of current road conditions.</a:t>
            </a:r>
            <a:endParaRPr sz="16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6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600" b="1">
                <a:solidFill>
                  <a:schemeClr val="dk1"/>
                </a:solidFill>
              </a:rPr>
              <a:t>Logistics Companies: </a:t>
            </a:r>
            <a:r>
              <a:rPr lang="en" sz="1600">
                <a:solidFill>
                  <a:schemeClr val="dk1"/>
                </a:solidFill>
              </a:rPr>
              <a:t>Another area of implementation is the logistics industry. Transportation, delivery, field service, and other businesses have to accurately schedule their operations and create the most efficient routes.</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p:nvPr/>
        </p:nvSpPr>
        <p:spPr>
          <a:xfrm>
            <a:off x="1989075" y="231225"/>
            <a:ext cx="5368200" cy="5721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rPr>
              <a:t>   </a:t>
            </a:r>
            <a:r>
              <a:rPr lang="en" sz="2200" b="1">
                <a:solidFill>
                  <a:schemeClr val="dk1"/>
                </a:solidFill>
              </a:rPr>
              <a:t>How to implement traffic prediction</a:t>
            </a:r>
            <a:endParaRPr sz="2200"/>
          </a:p>
        </p:txBody>
      </p:sp>
      <p:sp>
        <p:nvSpPr>
          <p:cNvPr id="225" name="Google Shape;225;p23"/>
          <p:cNvSpPr txBox="1"/>
          <p:nvPr/>
        </p:nvSpPr>
        <p:spPr>
          <a:xfrm>
            <a:off x="1375550" y="3348125"/>
            <a:ext cx="255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rPr>
              <a:t>National/Local Authorities</a:t>
            </a:r>
            <a:endParaRPr sz="1300">
              <a:solidFill>
                <a:schemeClr val="lt1"/>
              </a:solidFill>
            </a:endParaRPr>
          </a:p>
        </p:txBody>
      </p:sp>
      <p:sp>
        <p:nvSpPr>
          <p:cNvPr id="226" name="Google Shape;226;p23"/>
          <p:cNvSpPr txBox="1"/>
          <p:nvPr/>
        </p:nvSpPr>
        <p:spPr>
          <a:xfrm>
            <a:off x="579375" y="1339600"/>
            <a:ext cx="4079400" cy="367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solidFill>
                  <a:schemeClr val="dk1"/>
                </a:solidFill>
                <a:highlight>
                  <a:srgbClr val="FFFFFF"/>
                </a:highlight>
              </a:rPr>
              <a:t>Let’s take a look at different approaches to this task :</a:t>
            </a:r>
            <a:endParaRPr sz="1500">
              <a:solidFill>
                <a:schemeClr val="dk1"/>
              </a:solidFill>
              <a:highlight>
                <a:srgbClr val="FFFFFF"/>
              </a:highlight>
            </a:endParaRPr>
          </a:p>
          <a:p>
            <a:pPr marL="0" lvl="0" indent="0" algn="just" rtl="0">
              <a:spcBef>
                <a:spcPts val="0"/>
              </a:spcBef>
              <a:spcAft>
                <a:spcPts val="0"/>
              </a:spcAft>
              <a:buNone/>
            </a:pPr>
            <a:endParaRPr sz="130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 sz="1500" b="1">
                <a:solidFill>
                  <a:schemeClr val="dk1"/>
                </a:solidFill>
                <a:highlight>
                  <a:srgbClr val="FFFFFF"/>
                </a:highlight>
              </a:rPr>
              <a:t>Statistical approach : </a:t>
            </a:r>
            <a:r>
              <a:rPr lang="en" sz="1500">
                <a:solidFill>
                  <a:schemeClr val="dk1"/>
                </a:solidFill>
                <a:highlight>
                  <a:srgbClr val="FFFFFF"/>
                </a:highlight>
              </a:rPr>
              <a:t>They are usually easier, faster, and cheaper to implement than machine learning ones. </a:t>
            </a:r>
            <a:endParaRPr sz="1500">
              <a:solidFill>
                <a:schemeClr val="dk1"/>
              </a:solidFill>
              <a:highlight>
                <a:srgbClr val="FFFFFF"/>
              </a:highlight>
            </a:endParaRPr>
          </a:p>
          <a:p>
            <a:pPr marL="0" lvl="0" indent="0" algn="just" rtl="0">
              <a:lnSpc>
                <a:spcPct val="115000"/>
              </a:lnSpc>
              <a:spcBef>
                <a:spcPts val="800"/>
              </a:spcBef>
              <a:spcAft>
                <a:spcPts val="0"/>
              </a:spcAft>
              <a:buClr>
                <a:schemeClr val="dk1"/>
              </a:buClr>
              <a:buSzPts val="1100"/>
              <a:buFont typeface="Arial"/>
              <a:buNone/>
            </a:pPr>
            <a:r>
              <a:rPr lang="en" sz="1500" b="1">
                <a:solidFill>
                  <a:schemeClr val="dk1"/>
                </a:solidFill>
                <a:highlight>
                  <a:srgbClr val="FFFFFF"/>
                </a:highlight>
              </a:rPr>
              <a:t>Machine learning approach : </a:t>
            </a:r>
            <a:r>
              <a:rPr lang="en" sz="1500">
                <a:solidFill>
                  <a:schemeClr val="dk1"/>
                </a:solidFill>
                <a:highlight>
                  <a:srgbClr val="FFFFFF"/>
                </a:highlight>
              </a:rPr>
              <a:t>Numerous studies have been conducted on the application of ML algorithms to forecast road traffic.</a:t>
            </a:r>
            <a:endParaRPr sz="1500" b="1">
              <a:solidFill>
                <a:schemeClr val="dk1"/>
              </a:solidFill>
              <a:highlight>
                <a:srgbClr val="FFFFFF"/>
              </a:highlight>
            </a:endParaRPr>
          </a:p>
          <a:p>
            <a:pPr marL="0" lvl="0" indent="0" algn="just" rtl="0">
              <a:lnSpc>
                <a:spcPct val="115000"/>
              </a:lnSpc>
              <a:spcBef>
                <a:spcPts val="800"/>
              </a:spcBef>
              <a:spcAft>
                <a:spcPts val="800"/>
              </a:spcAft>
              <a:buClr>
                <a:schemeClr val="dk1"/>
              </a:buClr>
              <a:buSzPts val="1100"/>
              <a:buFont typeface="Arial"/>
              <a:buNone/>
            </a:pPr>
            <a:r>
              <a:rPr lang="en" sz="1500" b="1">
                <a:solidFill>
                  <a:schemeClr val="dk1"/>
                </a:solidFill>
                <a:highlight>
                  <a:srgbClr val="FFFFFF"/>
                </a:highlight>
              </a:rPr>
              <a:t>Deep learning approach : </a:t>
            </a:r>
            <a:r>
              <a:rPr lang="en" sz="1500">
                <a:solidFill>
                  <a:schemeClr val="dk1"/>
                </a:solidFill>
                <a:highlight>
                  <a:srgbClr val="FFFFFF"/>
                </a:highlight>
              </a:rPr>
              <a:t>Deep learning (DL) methods have proved highly effective comparison  other techniques.</a:t>
            </a:r>
            <a:endParaRPr sz="1300">
              <a:solidFill>
                <a:schemeClr val="dk1"/>
              </a:solidFill>
              <a:highlight>
                <a:srgbClr val="FFFFFF"/>
              </a:highlight>
            </a:endParaRPr>
          </a:p>
        </p:txBody>
      </p:sp>
      <p:pic>
        <p:nvPicPr>
          <p:cNvPr id="227" name="Google Shape;227;p23"/>
          <p:cNvPicPr preferRelativeResize="0"/>
          <p:nvPr/>
        </p:nvPicPr>
        <p:blipFill>
          <a:blip r:embed="rId3">
            <a:alphaModFix/>
          </a:blip>
          <a:stretch>
            <a:fillRect/>
          </a:stretch>
        </p:blipFill>
        <p:spPr>
          <a:xfrm>
            <a:off x="4728425" y="1800475"/>
            <a:ext cx="4180426" cy="2351489"/>
          </a:xfrm>
          <a:prstGeom prst="rect">
            <a:avLst/>
          </a:prstGeom>
          <a:noFill/>
          <a:ln>
            <a:noFill/>
          </a:ln>
        </p:spPr>
      </p:pic>
      <p:sp>
        <p:nvSpPr>
          <p:cNvPr id="228" name="Google Shape;228;p23"/>
          <p:cNvSpPr txBox="1"/>
          <p:nvPr/>
        </p:nvSpPr>
        <p:spPr>
          <a:xfrm>
            <a:off x="6893475" y="4646875"/>
            <a:ext cx="1560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2"/>
                </a:solidFill>
                <a:highlight>
                  <a:srgbClr val="FFFFFF"/>
                </a:highlight>
                <a:latin typeface="Open Sans"/>
                <a:ea typeface="Open Sans"/>
                <a:cs typeface="Open Sans"/>
                <a:sym typeface="Open Sans"/>
              </a:rPr>
              <a:t>can’t process multivariate data</a:t>
            </a:r>
            <a:endParaRPr sz="9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4"/>
          <p:cNvSpPr txBox="1">
            <a:spLocks noGrp="1"/>
          </p:cNvSpPr>
          <p:nvPr>
            <p:ph type="body" idx="1"/>
          </p:nvPr>
        </p:nvSpPr>
        <p:spPr>
          <a:xfrm>
            <a:off x="311700" y="1322525"/>
            <a:ext cx="4914600" cy="34662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50000"/>
              </a:lnSpc>
              <a:spcBef>
                <a:spcPts val="0"/>
              </a:spcBef>
              <a:spcAft>
                <a:spcPts val="0"/>
              </a:spcAft>
              <a:buNone/>
            </a:pPr>
            <a:r>
              <a:rPr lang="en" sz="6400">
                <a:solidFill>
                  <a:schemeClr val="dk1"/>
                </a:solidFill>
              </a:rPr>
              <a:t>While using Google, we get an option of “Search by voice”, it comes under speech Recognition, and it’s a popular application of machine learning.   Speech recognition is a process of converting voice instructions into text, and it is also known as “Speech to text”, or “Computer speech recognition”. At present, machine learning algorithms of are widely used by various application of Speech recognition.</a:t>
            </a:r>
            <a:r>
              <a:rPr lang="en" sz="4050">
                <a:solidFill>
                  <a:schemeClr val="dk1"/>
                </a:solidFill>
              </a:rPr>
              <a:t> </a:t>
            </a:r>
            <a:endParaRPr sz="4050">
              <a:solidFill>
                <a:schemeClr val="dk1"/>
              </a:solidFill>
            </a:endParaRPr>
          </a:p>
          <a:p>
            <a:pPr marL="0" lvl="0" indent="0" algn="l" rtl="0">
              <a:spcBef>
                <a:spcPts val="1200"/>
              </a:spcBef>
              <a:spcAft>
                <a:spcPts val="0"/>
              </a:spcAft>
              <a:buNone/>
            </a:pPr>
            <a:endParaRPr sz="1600"/>
          </a:p>
          <a:p>
            <a:pPr marL="0" lvl="0" indent="0" algn="l" rtl="0">
              <a:lnSpc>
                <a:spcPct val="100000"/>
              </a:lnSpc>
              <a:spcBef>
                <a:spcPts val="1200"/>
              </a:spcBef>
              <a:spcAft>
                <a:spcPts val="0"/>
              </a:spcAft>
              <a:buNone/>
            </a:pPr>
            <a:endParaRPr/>
          </a:p>
          <a:p>
            <a:pPr marL="0" lvl="0" indent="0" algn="l" rtl="0">
              <a:spcBef>
                <a:spcPts val="1200"/>
              </a:spcBef>
              <a:spcAft>
                <a:spcPts val="1200"/>
              </a:spcAft>
              <a:buNone/>
            </a:pPr>
            <a:endParaRPr/>
          </a:p>
        </p:txBody>
      </p:sp>
      <p:sp>
        <p:nvSpPr>
          <p:cNvPr id="234" name="Google Shape;234;p24"/>
          <p:cNvSpPr/>
          <p:nvPr/>
        </p:nvSpPr>
        <p:spPr>
          <a:xfrm>
            <a:off x="2491800" y="284175"/>
            <a:ext cx="4305000" cy="572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Clr>
                <a:schemeClr val="dk1"/>
              </a:buClr>
              <a:buSzPts val="1100"/>
              <a:buFont typeface="Arial"/>
              <a:buNone/>
            </a:pPr>
            <a:r>
              <a:rPr lang="en" sz="2800" b="1">
                <a:solidFill>
                  <a:schemeClr val="dk1"/>
                </a:solidFill>
              </a:rPr>
              <a:t>   Speech Recognition </a:t>
            </a:r>
            <a:endParaRPr sz="2800" b="1">
              <a:solidFill>
                <a:schemeClr val="dk1"/>
              </a:solidFill>
            </a:endParaRPr>
          </a:p>
          <a:p>
            <a:pPr marL="0" lvl="0" indent="0" algn="l" rtl="0">
              <a:spcBef>
                <a:spcPts val="0"/>
              </a:spcBef>
              <a:spcAft>
                <a:spcPts val="0"/>
              </a:spcAft>
              <a:buNone/>
            </a:pPr>
            <a:endParaRPr sz="1800" b="1">
              <a:solidFill>
                <a:schemeClr val="dk1"/>
              </a:solidFill>
            </a:endParaRPr>
          </a:p>
        </p:txBody>
      </p:sp>
      <p:pic>
        <p:nvPicPr>
          <p:cNvPr id="235" name="Google Shape;235;p24"/>
          <p:cNvPicPr preferRelativeResize="0"/>
          <p:nvPr/>
        </p:nvPicPr>
        <p:blipFill>
          <a:blip r:embed="rId3">
            <a:alphaModFix/>
          </a:blip>
          <a:stretch>
            <a:fillRect/>
          </a:stretch>
        </p:blipFill>
        <p:spPr>
          <a:xfrm>
            <a:off x="5590063" y="1322525"/>
            <a:ext cx="3019425" cy="283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5"/>
          <p:cNvPicPr preferRelativeResize="0"/>
          <p:nvPr/>
        </p:nvPicPr>
        <p:blipFill rotWithShape="1">
          <a:blip r:embed="rId3">
            <a:alphaModFix/>
          </a:blip>
          <a:srcRect l="3631" t="5115" r="3240" b="3376"/>
          <a:stretch/>
        </p:blipFill>
        <p:spPr>
          <a:xfrm>
            <a:off x="1797150" y="1347275"/>
            <a:ext cx="5854500" cy="3146600"/>
          </a:xfrm>
          <a:prstGeom prst="rect">
            <a:avLst/>
          </a:prstGeom>
          <a:noFill/>
          <a:ln>
            <a:noFill/>
          </a:ln>
        </p:spPr>
      </p:pic>
      <p:sp>
        <p:nvSpPr>
          <p:cNvPr id="241" name="Google Shape;241;p25"/>
          <p:cNvSpPr/>
          <p:nvPr/>
        </p:nvSpPr>
        <p:spPr>
          <a:xfrm>
            <a:off x="1826850" y="258050"/>
            <a:ext cx="5642700" cy="4986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 sz="2200" b="1">
                <a:solidFill>
                  <a:schemeClr val="dk1"/>
                </a:solidFill>
              </a:rPr>
              <a:t>  </a:t>
            </a:r>
            <a:endParaRPr sz="2200" b="1">
              <a:solidFill>
                <a:schemeClr val="dk1"/>
              </a:solidFill>
            </a:endParaRPr>
          </a:p>
          <a:p>
            <a:pPr marL="0" lvl="0" indent="0" algn="l" rtl="0">
              <a:spcBef>
                <a:spcPts val="0"/>
              </a:spcBef>
              <a:spcAft>
                <a:spcPts val="0"/>
              </a:spcAft>
              <a:buNone/>
            </a:pPr>
            <a:r>
              <a:rPr lang="en" sz="2200" b="1">
                <a:solidFill>
                  <a:schemeClr val="dk1"/>
                </a:solidFill>
              </a:rPr>
              <a:t>      </a:t>
            </a:r>
            <a:r>
              <a:rPr lang="en" sz="2700" b="1">
                <a:solidFill>
                  <a:schemeClr val="dk1"/>
                </a:solidFill>
              </a:rPr>
              <a:t>Speech Recognition Example </a:t>
            </a:r>
            <a:endParaRPr sz="2700" b="1">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 sz="1800" b="1">
                <a:solidFill>
                  <a:schemeClr val="dk1"/>
                </a:solidFill>
              </a:rPr>
              <a:t> </a:t>
            </a:r>
            <a:endParaRPr sz="18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p>
        </p:txBody>
      </p:sp>
      <p:sp>
        <p:nvSpPr>
          <p:cNvPr id="247" name="Google Shape;247;p26"/>
          <p:cNvSpPr/>
          <p:nvPr/>
        </p:nvSpPr>
        <p:spPr>
          <a:xfrm>
            <a:off x="1616200" y="363925"/>
            <a:ext cx="5993700" cy="515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rPr>
              <a:t>Smart Device and Technologies</a:t>
            </a:r>
            <a:endParaRPr sz="2800" b="1">
              <a:solidFill>
                <a:schemeClr val="dk1"/>
              </a:solidFill>
            </a:endParaRPr>
          </a:p>
        </p:txBody>
      </p:sp>
      <p:pic>
        <p:nvPicPr>
          <p:cNvPr id="248" name="Google Shape;248;p26"/>
          <p:cNvPicPr preferRelativeResize="0"/>
          <p:nvPr/>
        </p:nvPicPr>
        <p:blipFill>
          <a:blip r:embed="rId3">
            <a:alphaModFix/>
          </a:blip>
          <a:stretch>
            <a:fillRect/>
          </a:stretch>
        </p:blipFill>
        <p:spPr>
          <a:xfrm>
            <a:off x="5165400" y="1569000"/>
            <a:ext cx="3421524" cy="2347601"/>
          </a:xfrm>
          <a:prstGeom prst="rect">
            <a:avLst/>
          </a:prstGeom>
          <a:noFill/>
          <a:ln>
            <a:noFill/>
          </a:ln>
        </p:spPr>
      </p:pic>
      <p:sp>
        <p:nvSpPr>
          <p:cNvPr id="249" name="Google Shape;249;p26"/>
          <p:cNvSpPr txBox="1"/>
          <p:nvPr/>
        </p:nvSpPr>
        <p:spPr>
          <a:xfrm>
            <a:off x="961129" y="1517102"/>
            <a:ext cx="3727800" cy="2277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600" dirty="0">
                <a:solidFill>
                  <a:schemeClr val="dk1"/>
                </a:solidFill>
              </a:rPr>
              <a:t>Machine Learning is a promising technology to extract accurate and valuable information from smart devices and technologies.</a:t>
            </a:r>
            <a:r>
              <a:rPr lang="en" sz="1600" dirty="0">
                <a:solidFill>
                  <a:srgbClr val="4D5156"/>
                </a:solidFill>
              </a:rPr>
              <a:t> </a:t>
            </a:r>
            <a:r>
              <a:rPr lang="en" sz="1600" dirty="0">
                <a:solidFill>
                  <a:schemeClr val="dk1"/>
                </a:solidFill>
              </a:rPr>
              <a:t>IT </a:t>
            </a:r>
            <a:r>
              <a:rPr lang="en" sz="1600" dirty="0">
                <a:solidFill>
                  <a:schemeClr val="dk1"/>
                </a:solidFill>
                <a:highlight>
                  <a:srgbClr val="FFFFFF"/>
                </a:highlight>
              </a:rPr>
              <a:t> can also enable the smart devices to learn without use of explicitly programming.</a:t>
            </a:r>
            <a:endParaRPr sz="1600" dirty="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p>
        </p:txBody>
      </p:sp>
      <p:sp>
        <p:nvSpPr>
          <p:cNvPr id="255" name="Google Shape;255;p27"/>
          <p:cNvSpPr/>
          <p:nvPr/>
        </p:nvSpPr>
        <p:spPr>
          <a:xfrm>
            <a:off x="1179700" y="363925"/>
            <a:ext cx="6759600" cy="515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rPr>
              <a:t>Smart Device and Technologies Cont.</a:t>
            </a:r>
            <a:endParaRPr sz="2800" b="1">
              <a:solidFill>
                <a:schemeClr val="dk1"/>
              </a:solidFill>
            </a:endParaRPr>
          </a:p>
        </p:txBody>
      </p:sp>
      <p:pic>
        <p:nvPicPr>
          <p:cNvPr id="256" name="Google Shape;256;p27"/>
          <p:cNvPicPr preferRelativeResize="0"/>
          <p:nvPr/>
        </p:nvPicPr>
        <p:blipFill>
          <a:blip r:embed="rId3">
            <a:alphaModFix/>
          </a:blip>
          <a:stretch>
            <a:fillRect/>
          </a:stretch>
        </p:blipFill>
        <p:spPr>
          <a:xfrm>
            <a:off x="1274075" y="1217300"/>
            <a:ext cx="6500149" cy="3926200"/>
          </a:xfrm>
          <a:prstGeom prst="rect">
            <a:avLst/>
          </a:prstGeom>
          <a:noFill/>
          <a:ln>
            <a:noFill/>
          </a:ln>
        </p:spPr>
      </p:pic>
      <p:sp>
        <p:nvSpPr>
          <p:cNvPr id="257" name="Google Shape;257;p27"/>
          <p:cNvSpPr txBox="1"/>
          <p:nvPr/>
        </p:nvSpPr>
        <p:spPr>
          <a:xfrm>
            <a:off x="3574500" y="3303150"/>
            <a:ext cx="2005500" cy="4464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800"/>
              </a:spcAft>
              <a:buNone/>
            </a:pPr>
            <a:r>
              <a:rPr lang="en" sz="1700">
                <a:solidFill>
                  <a:schemeClr val="lt1"/>
                </a:solidFill>
              </a:rPr>
              <a:t>Virtual Assistant</a:t>
            </a:r>
            <a:endParaRPr sz="1700">
              <a:solidFill>
                <a:schemeClr val="lt1"/>
              </a:solidFill>
            </a:endParaRPr>
          </a:p>
        </p:txBody>
      </p:sp>
      <p:pic>
        <p:nvPicPr>
          <p:cNvPr id="258" name="Google Shape;258;p27"/>
          <p:cNvPicPr preferRelativeResize="0"/>
          <p:nvPr/>
        </p:nvPicPr>
        <p:blipFill>
          <a:blip r:embed="rId4">
            <a:alphaModFix/>
          </a:blip>
          <a:stretch>
            <a:fillRect/>
          </a:stretch>
        </p:blipFill>
        <p:spPr>
          <a:xfrm>
            <a:off x="5597900" y="3352800"/>
            <a:ext cx="501200" cy="323450"/>
          </a:xfrm>
          <a:prstGeom prst="rect">
            <a:avLst/>
          </a:prstGeom>
          <a:noFill/>
          <a:ln>
            <a:noFill/>
          </a:ln>
        </p:spPr>
      </p:pic>
      <p:sp>
        <p:nvSpPr>
          <p:cNvPr id="259" name="Google Shape;259;p27"/>
          <p:cNvSpPr txBox="1"/>
          <p:nvPr/>
        </p:nvSpPr>
        <p:spPr>
          <a:xfrm>
            <a:off x="3574500" y="2784100"/>
            <a:ext cx="1958400" cy="4464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2300"/>
              </a:spcAft>
              <a:buNone/>
            </a:pPr>
            <a:r>
              <a:rPr lang="en" sz="1700">
                <a:solidFill>
                  <a:schemeClr val="lt1"/>
                </a:solidFill>
              </a:rPr>
              <a:t>Autonomous Cars</a:t>
            </a:r>
            <a:endParaRPr sz="1700">
              <a:solidFill>
                <a:schemeClr val="lt1"/>
              </a:solidFill>
            </a:endParaRPr>
          </a:p>
        </p:txBody>
      </p:sp>
      <p:pic>
        <p:nvPicPr>
          <p:cNvPr id="260" name="Google Shape;260;p27"/>
          <p:cNvPicPr preferRelativeResize="0"/>
          <p:nvPr/>
        </p:nvPicPr>
        <p:blipFill>
          <a:blip r:embed="rId5">
            <a:alphaModFix/>
          </a:blip>
          <a:stretch>
            <a:fillRect/>
          </a:stretch>
        </p:blipFill>
        <p:spPr>
          <a:xfrm>
            <a:off x="5875002" y="2868700"/>
            <a:ext cx="501199" cy="333525"/>
          </a:xfrm>
          <a:prstGeom prst="rect">
            <a:avLst/>
          </a:prstGeom>
          <a:noFill/>
          <a:ln>
            <a:noFill/>
          </a:ln>
        </p:spPr>
      </p:pic>
      <p:sp>
        <p:nvSpPr>
          <p:cNvPr id="261" name="Google Shape;261;p27"/>
          <p:cNvSpPr txBox="1"/>
          <p:nvPr/>
        </p:nvSpPr>
        <p:spPr>
          <a:xfrm>
            <a:off x="3574500" y="2249750"/>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rPr>
              <a:t>Video Surveillance</a:t>
            </a:r>
            <a:endParaRPr sz="1300">
              <a:solidFill>
                <a:schemeClr val="lt1"/>
              </a:solidFill>
            </a:endParaRPr>
          </a:p>
        </p:txBody>
      </p:sp>
      <p:pic>
        <p:nvPicPr>
          <p:cNvPr id="262" name="Google Shape;262;p27"/>
          <p:cNvPicPr preferRelativeResize="0"/>
          <p:nvPr/>
        </p:nvPicPr>
        <p:blipFill>
          <a:blip r:embed="rId6">
            <a:alphaModFix/>
          </a:blip>
          <a:stretch>
            <a:fillRect/>
          </a:stretch>
        </p:blipFill>
        <p:spPr>
          <a:xfrm>
            <a:off x="6252450" y="2345440"/>
            <a:ext cx="501200" cy="336572"/>
          </a:xfrm>
          <a:prstGeom prst="rect">
            <a:avLst/>
          </a:prstGeom>
          <a:noFill/>
          <a:ln>
            <a:noFill/>
          </a:ln>
        </p:spPr>
      </p:pic>
      <p:sp>
        <p:nvSpPr>
          <p:cNvPr id="263" name="Google Shape;263;p27"/>
          <p:cNvSpPr txBox="1"/>
          <p:nvPr/>
        </p:nvSpPr>
        <p:spPr>
          <a:xfrm>
            <a:off x="3574500" y="1715388"/>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800"/>
              </a:spcAft>
              <a:buNone/>
            </a:pPr>
            <a:r>
              <a:rPr lang="en" sz="1700">
                <a:solidFill>
                  <a:schemeClr val="lt1"/>
                </a:solidFill>
              </a:rPr>
              <a:t>Commute Predictions</a:t>
            </a:r>
            <a:endParaRPr sz="1700">
              <a:solidFill>
                <a:schemeClr val="lt1"/>
              </a:solidFill>
            </a:endParaRPr>
          </a:p>
        </p:txBody>
      </p:sp>
      <p:pic>
        <p:nvPicPr>
          <p:cNvPr id="264" name="Google Shape;264;p27"/>
          <p:cNvPicPr preferRelativeResize="0"/>
          <p:nvPr/>
        </p:nvPicPr>
        <p:blipFill>
          <a:blip r:embed="rId7">
            <a:alphaModFix/>
          </a:blip>
          <a:stretch>
            <a:fillRect/>
          </a:stretch>
        </p:blipFill>
        <p:spPr>
          <a:xfrm>
            <a:off x="6574500" y="1836625"/>
            <a:ext cx="448300" cy="323450"/>
          </a:xfrm>
          <a:prstGeom prst="rect">
            <a:avLst/>
          </a:prstGeom>
          <a:noFill/>
          <a:ln>
            <a:noFill/>
          </a:ln>
        </p:spPr>
      </p:pic>
      <p:sp>
        <p:nvSpPr>
          <p:cNvPr id="265" name="Google Shape;265;p27"/>
          <p:cNvSpPr txBox="1"/>
          <p:nvPr/>
        </p:nvSpPr>
        <p:spPr>
          <a:xfrm>
            <a:off x="3120050" y="1204838"/>
            <a:ext cx="3633600" cy="4464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2300"/>
              </a:spcAft>
              <a:buNone/>
            </a:pPr>
            <a:r>
              <a:rPr lang="en" sz="1700">
                <a:solidFill>
                  <a:schemeClr val="lt1"/>
                </a:solidFill>
              </a:rPr>
              <a:t>Online Support using Chatbots</a:t>
            </a:r>
            <a:endParaRPr sz="1700">
              <a:solidFill>
                <a:schemeClr val="lt1"/>
              </a:solidFill>
            </a:endParaRPr>
          </a:p>
        </p:txBody>
      </p:sp>
      <p:pic>
        <p:nvPicPr>
          <p:cNvPr id="266" name="Google Shape;266;p27"/>
          <p:cNvPicPr preferRelativeResize="0"/>
          <p:nvPr/>
        </p:nvPicPr>
        <p:blipFill>
          <a:blip r:embed="rId8">
            <a:alphaModFix/>
          </a:blip>
          <a:stretch>
            <a:fillRect/>
          </a:stretch>
        </p:blipFill>
        <p:spPr>
          <a:xfrm>
            <a:off x="6928101" y="1306700"/>
            <a:ext cx="501200" cy="34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body" idx="1"/>
          </p:nvPr>
        </p:nvSpPr>
        <p:spPr>
          <a:xfrm>
            <a:off x="574650" y="1535325"/>
            <a:ext cx="80898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a:buNone/>
            </a:pPr>
            <a:r>
              <a:rPr lang="en">
                <a:solidFill>
                  <a:srgbClr val="000000"/>
                </a:solidFill>
              </a:rPr>
              <a:t>These days, machine learning techniques are being widely used to solve real-world applications. Research in ML has been vigorous and fruitful, and we can look forward to a continuation of good work in this area.</a:t>
            </a:r>
            <a:endParaRPr>
              <a:solidFill>
                <a:srgbClr val="000000"/>
              </a:solidFill>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
        <p:nvSpPr>
          <p:cNvPr id="272" name="Google Shape;272;p28"/>
          <p:cNvSpPr/>
          <p:nvPr/>
        </p:nvSpPr>
        <p:spPr>
          <a:xfrm>
            <a:off x="3059238" y="416875"/>
            <a:ext cx="3025500" cy="5157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rPr>
              <a:t>Conclusion</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body" idx="1"/>
          </p:nvPr>
        </p:nvSpPr>
        <p:spPr>
          <a:xfrm>
            <a:off x="311700" y="1212975"/>
            <a:ext cx="8520600" cy="2653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AutoNum type="arabicPeriod"/>
            </a:pPr>
            <a:r>
              <a:rPr lang="en" sz="1600" b="1" u="sng">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Machine Learning and Real-World Applications - slideshare</a:t>
            </a:r>
            <a:endParaRPr sz="1600" b="1">
              <a:solidFill>
                <a:srgbClr val="0000FF"/>
              </a:solidFill>
            </a:endParaRPr>
          </a:p>
          <a:p>
            <a:pPr marL="457200" lvl="0" indent="-330200" algn="l" rtl="0">
              <a:spcBef>
                <a:spcPts val="0"/>
              </a:spcBef>
              <a:spcAft>
                <a:spcPts val="0"/>
              </a:spcAft>
              <a:buClr>
                <a:srgbClr val="000000"/>
              </a:buClr>
              <a:buSzPts val="1600"/>
              <a:buAutoNum type="arabicPeriod"/>
            </a:pPr>
            <a:r>
              <a:rPr lang="en" sz="1600" b="1" u="sng">
                <a:solidFill>
                  <a:srgbClr val="0000FF"/>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Top 10 Real-World Machine Learning Applications</a:t>
            </a:r>
            <a:r>
              <a:rPr lang="en" sz="1600" b="1">
                <a:solidFill>
                  <a:srgbClr val="0000FF"/>
                </a:solidFill>
              </a:rPr>
              <a:t> </a:t>
            </a:r>
            <a:endParaRPr sz="1600" b="1">
              <a:solidFill>
                <a:srgbClr val="0000FF"/>
              </a:solidFill>
            </a:endParaRPr>
          </a:p>
          <a:p>
            <a:pPr marL="457200" lvl="0" indent="-330200" algn="l" rtl="0">
              <a:spcBef>
                <a:spcPts val="0"/>
              </a:spcBef>
              <a:spcAft>
                <a:spcPts val="0"/>
              </a:spcAft>
              <a:buClr>
                <a:srgbClr val="000000"/>
              </a:buClr>
              <a:buSzPts val="1600"/>
              <a:buAutoNum type="arabicPeriod"/>
            </a:pPr>
            <a:r>
              <a:rPr lang="en" sz="1600" b="1" u="sng">
                <a:solidFill>
                  <a:srgbClr val="0000FF"/>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Machine Learning - GeeksforGeeks</a:t>
            </a:r>
            <a:r>
              <a:rPr lang="en" sz="1600" b="1">
                <a:solidFill>
                  <a:srgbClr val="0000FF"/>
                </a:solidFill>
              </a:rPr>
              <a:t> </a:t>
            </a:r>
            <a:endParaRPr sz="1600" b="1">
              <a:solidFill>
                <a:srgbClr val="0000FF"/>
              </a:solidFill>
            </a:endParaRPr>
          </a:p>
          <a:p>
            <a:pPr marL="457200" lvl="0" indent="-330200" algn="l" rtl="0">
              <a:spcBef>
                <a:spcPts val="0"/>
              </a:spcBef>
              <a:spcAft>
                <a:spcPts val="0"/>
              </a:spcAft>
              <a:buClr>
                <a:srgbClr val="000000"/>
              </a:buClr>
              <a:buSzPts val="1600"/>
              <a:buAutoNum type="arabicPeriod"/>
            </a:pPr>
            <a:r>
              <a:rPr lang="en" sz="1600" b="1" u="sng">
                <a:solidFill>
                  <a:srgbClr val="0000FF"/>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Machine Learning: Algorithms, Real-World Applications and Research Directions | SpringerLink</a:t>
            </a:r>
            <a:r>
              <a:rPr lang="en" sz="1600" b="1">
                <a:solidFill>
                  <a:srgbClr val="0000FF"/>
                </a:solidFill>
              </a:rPr>
              <a:t> </a:t>
            </a:r>
            <a:endParaRPr sz="1600" b="1">
              <a:solidFill>
                <a:srgbClr val="0000FF"/>
              </a:solidFill>
            </a:endParaRPr>
          </a:p>
          <a:p>
            <a:pPr marL="457200" lvl="0" indent="-330200" algn="l" rtl="0">
              <a:spcBef>
                <a:spcPts val="0"/>
              </a:spcBef>
              <a:spcAft>
                <a:spcPts val="0"/>
              </a:spcAft>
              <a:buClr>
                <a:srgbClr val="000000"/>
              </a:buClr>
              <a:buSzPts val="1600"/>
              <a:buAutoNum type="arabicPeriod"/>
            </a:pPr>
            <a:r>
              <a:rPr lang="en" sz="1500" b="1" u="sng">
                <a:solidFill>
                  <a:srgbClr val="0000FF"/>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AI and ML use case frequency 2021 | Statista</a:t>
            </a:r>
            <a:r>
              <a:rPr lang="en" sz="1500" b="1">
                <a:solidFill>
                  <a:srgbClr val="0000FF"/>
                </a:solidFill>
              </a:rPr>
              <a:t> </a:t>
            </a:r>
            <a:endParaRPr sz="1500" b="1">
              <a:solidFill>
                <a:srgbClr val="0000FF"/>
              </a:solidFill>
            </a:endParaRPr>
          </a:p>
          <a:p>
            <a:pPr marL="457200" lvl="0" indent="0" algn="l" rtl="0">
              <a:spcBef>
                <a:spcPts val="0"/>
              </a:spcBef>
              <a:spcAft>
                <a:spcPts val="0"/>
              </a:spcAft>
              <a:buNone/>
            </a:pPr>
            <a:endParaRPr sz="1500" b="1">
              <a:solidFill>
                <a:srgbClr val="0000FF"/>
              </a:solidFill>
            </a:endParaRPr>
          </a:p>
          <a:p>
            <a:pPr marL="0" lvl="0" indent="0" algn="l" rtl="0">
              <a:spcBef>
                <a:spcPts val="0"/>
              </a:spcBef>
              <a:spcAft>
                <a:spcPts val="0"/>
              </a:spcAft>
              <a:buNone/>
            </a:pPr>
            <a:endParaRPr sz="1500">
              <a:solidFill>
                <a:schemeClr val="dk1"/>
              </a:solidFill>
            </a:endParaRPr>
          </a:p>
        </p:txBody>
      </p:sp>
      <p:sp>
        <p:nvSpPr>
          <p:cNvPr id="278" name="Google Shape;278;p29"/>
          <p:cNvSpPr/>
          <p:nvPr/>
        </p:nvSpPr>
        <p:spPr>
          <a:xfrm>
            <a:off x="3059238" y="416875"/>
            <a:ext cx="3025500" cy="5157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rPr>
              <a:t>Reference</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p:nvPr/>
        </p:nvSpPr>
        <p:spPr>
          <a:xfrm>
            <a:off x="3660225" y="1265525"/>
            <a:ext cx="253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t>Thank You!</a:t>
            </a:r>
            <a:endParaRPr sz="3000" b="1" dirty="0"/>
          </a:p>
        </p:txBody>
      </p:sp>
      <p:pic>
        <p:nvPicPr>
          <p:cNvPr id="284" name="Google Shape;284;p30"/>
          <p:cNvPicPr preferRelativeResize="0"/>
          <p:nvPr/>
        </p:nvPicPr>
        <p:blipFill>
          <a:blip r:embed="rId3">
            <a:alphaModFix/>
          </a:blip>
          <a:stretch>
            <a:fillRect/>
          </a:stretch>
        </p:blipFill>
        <p:spPr>
          <a:xfrm>
            <a:off x="-6150" y="3013800"/>
            <a:ext cx="3043250" cy="2129700"/>
          </a:xfrm>
          <a:prstGeom prst="rect">
            <a:avLst/>
          </a:prstGeom>
          <a:noFill/>
          <a:ln>
            <a:noFill/>
          </a:ln>
        </p:spPr>
      </p:pic>
      <p:pic>
        <p:nvPicPr>
          <p:cNvPr id="285" name="Google Shape;285;p30"/>
          <p:cNvPicPr preferRelativeResize="0"/>
          <p:nvPr/>
        </p:nvPicPr>
        <p:blipFill>
          <a:blip r:embed="rId4">
            <a:alphaModFix/>
          </a:blip>
          <a:stretch>
            <a:fillRect/>
          </a:stretch>
        </p:blipFill>
        <p:spPr>
          <a:xfrm>
            <a:off x="2991138" y="3013800"/>
            <a:ext cx="3161723" cy="2129700"/>
          </a:xfrm>
          <a:prstGeom prst="rect">
            <a:avLst/>
          </a:prstGeom>
          <a:noFill/>
          <a:ln>
            <a:noFill/>
          </a:ln>
        </p:spPr>
      </p:pic>
      <p:pic>
        <p:nvPicPr>
          <p:cNvPr id="286" name="Google Shape;286;p30"/>
          <p:cNvPicPr preferRelativeResize="0"/>
          <p:nvPr/>
        </p:nvPicPr>
        <p:blipFill>
          <a:blip r:embed="rId5">
            <a:alphaModFix/>
          </a:blip>
          <a:stretch>
            <a:fillRect/>
          </a:stretch>
        </p:blipFill>
        <p:spPr>
          <a:xfrm>
            <a:off x="6142225" y="3013800"/>
            <a:ext cx="3001775" cy="2129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graphicFrame>
        <p:nvGraphicFramePr>
          <p:cNvPr id="60" name="Google Shape;60;p14"/>
          <p:cNvGraphicFramePr/>
          <p:nvPr/>
        </p:nvGraphicFramePr>
        <p:xfrm>
          <a:off x="920125" y="1579775"/>
          <a:ext cx="3299375" cy="2856771"/>
        </p:xfrm>
        <a:graphic>
          <a:graphicData uri="http://schemas.openxmlformats.org/drawingml/2006/table">
            <a:tbl>
              <a:tblPr>
                <a:noFill/>
                <a:tableStyleId>{FAAA7823-143C-45B6-9B7D-7341C53236EE}</a:tableStyleId>
              </a:tblPr>
              <a:tblGrid>
                <a:gridCol w="3299375">
                  <a:extLst>
                    <a:ext uri="{9D8B030D-6E8A-4147-A177-3AD203B41FA5}">
                      <a16:colId xmlns:a16="http://schemas.microsoft.com/office/drawing/2014/main" val="20000"/>
                    </a:ext>
                  </a:extLst>
                </a:gridCol>
              </a:tblGrid>
              <a:tr h="396200">
                <a:tc>
                  <a:txBody>
                    <a:bodyPr/>
                    <a:lstStyle/>
                    <a:p>
                      <a:pPr marL="0" lvl="0" indent="0" algn="ctr" rtl="0">
                        <a:lnSpc>
                          <a:spcPct val="115000"/>
                        </a:lnSpc>
                        <a:spcBef>
                          <a:spcPts val="0"/>
                        </a:spcBef>
                        <a:spcAft>
                          <a:spcPts val="0"/>
                        </a:spcAft>
                        <a:buNone/>
                      </a:pPr>
                      <a:r>
                        <a:rPr lang="en" sz="1800" b="1">
                          <a:solidFill>
                            <a:srgbClr val="134F5C"/>
                          </a:solidFill>
                        </a:rPr>
                        <a:t>Presented to</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85250">
                <a:tc>
                  <a:txBody>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134F5C"/>
                          </a:solidFill>
                        </a:rPr>
                        <a:t>Badhan Chandra Das</a:t>
                      </a:r>
                      <a:endParaRPr>
                        <a:solidFill>
                          <a:srgbClr val="000000"/>
                        </a:solidFill>
                      </a:endParaRPr>
                    </a:p>
                    <a:p>
                      <a:pPr marL="0" lvl="0" indent="0" algn="just" rtl="0">
                        <a:lnSpc>
                          <a:spcPct val="115000"/>
                        </a:lnSpc>
                        <a:spcBef>
                          <a:spcPts val="0"/>
                        </a:spcBef>
                        <a:spcAft>
                          <a:spcPts val="0"/>
                        </a:spcAft>
                        <a:buClr>
                          <a:srgbClr val="000000"/>
                        </a:buClr>
                        <a:buSzPts val="1100"/>
                        <a:buFont typeface="Arial"/>
                        <a:buNone/>
                      </a:pPr>
                      <a:endParaRPr sz="1300">
                        <a:solidFill>
                          <a:srgbClr val="000000"/>
                        </a:solidFill>
                        <a:highlight>
                          <a:srgbClr val="FFFFFF"/>
                        </a:highlight>
                      </a:endParaRPr>
                    </a:p>
                    <a:p>
                      <a:pPr marL="0" lvl="0" indent="0" algn="just" rtl="0">
                        <a:lnSpc>
                          <a:spcPct val="100000"/>
                        </a:lnSpc>
                        <a:spcBef>
                          <a:spcPts val="0"/>
                        </a:spcBef>
                        <a:spcAft>
                          <a:spcPts val="0"/>
                        </a:spcAft>
                        <a:buClr>
                          <a:srgbClr val="000000"/>
                        </a:buClr>
                        <a:buSzPts val="1100"/>
                        <a:buFont typeface="Arial"/>
                        <a:buNone/>
                      </a:pPr>
                      <a:r>
                        <a:rPr lang="en" sz="1300">
                          <a:highlight>
                            <a:srgbClr val="FFFFFF"/>
                          </a:highlight>
                        </a:rPr>
                        <a:t>Lecturer</a:t>
                      </a:r>
                      <a:endParaRPr sz="900">
                        <a:solidFill>
                          <a:srgbClr val="000000"/>
                        </a:solidFill>
                      </a:endParaRPr>
                    </a:p>
                    <a:p>
                      <a:pPr marL="0" lvl="0" indent="0" algn="just" rtl="0">
                        <a:lnSpc>
                          <a:spcPct val="100000"/>
                        </a:lnSpc>
                        <a:spcBef>
                          <a:spcPts val="0"/>
                        </a:spcBef>
                        <a:spcAft>
                          <a:spcPts val="0"/>
                        </a:spcAft>
                        <a:buClr>
                          <a:srgbClr val="000000"/>
                        </a:buClr>
                        <a:buSzPts val="1100"/>
                        <a:buFont typeface="Arial"/>
                        <a:buNone/>
                      </a:pPr>
                      <a:endParaRPr>
                        <a:solidFill>
                          <a:srgbClr val="000000"/>
                        </a:solidFill>
                        <a:highlight>
                          <a:srgbClr val="FFFFFF"/>
                        </a:highlight>
                      </a:endParaRPr>
                    </a:p>
                    <a:p>
                      <a:pPr marL="0" lvl="0" indent="0" algn="just" rtl="0">
                        <a:lnSpc>
                          <a:spcPct val="100000"/>
                        </a:lnSpc>
                        <a:spcBef>
                          <a:spcPts val="0"/>
                        </a:spcBef>
                        <a:spcAft>
                          <a:spcPts val="0"/>
                        </a:spcAft>
                        <a:buClr>
                          <a:srgbClr val="000000"/>
                        </a:buClr>
                        <a:buSzPts val="1100"/>
                        <a:buFont typeface="Arial"/>
                        <a:buNone/>
                      </a:pPr>
                      <a:r>
                        <a:rPr lang="en">
                          <a:solidFill>
                            <a:srgbClr val="000000"/>
                          </a:solidFill>
                          <a:highlight>
                            <a:srgbClr val="FFFFFF"/>
                          </a:highlight>
                        </a:rPr>
                        <a:t>Department of CSE</a:t>
                      </a:r>
                      <a:endParaRPr>
                        <a:solidFill>
                          <a:srgbClr val="000000"/>
                        </a:solidFill>
                        <a:highlight>
                          <a:srgbClr val="FFFFFF"/>
                        </a:highlight>
                      </a:endParaRPr>
                    </a:p>
                    <a:p>
                      <a:pPr marL="0" lvl="0" indent="0" algn="just" rtl="0">
                        <a:lnSpc>
                          <a:spcPct val="100000"/>
                        </a:lnSpc>
                        <a:spcBef>
                          <a:spcPts val="0"/>
                        </a:spcBef>
                        <a:spcAft>
                          <a:spcPts val="0"/>
                        </a:spcAft>
                        <a:buClr>
                          <a:srgbClr val="000000"/>
                        </a:buClr>
                        <a:buSzPts val="1100"/>
                        <a:buFont typeface="Arial"/>
                        <a:buNone/>
                      </a:pPr>
                      <a:endParaRPr>
                        <a:solidFill>
                          <a:srgbClr val="000000"/>
                        </a:solidFill>
                        <a:highlight>
                          <a:srgbClr val="FFFFFF"/>
                        </a:highlight>
                      </a:endParaRPr>
                    </a:p>
                    <a:p>
                      <a:pPr marL="0" lvl="0" indent="0" algn="l" rtl="0">
                        <a:lnSpc>
                          <a:spcPct val="100000"/>
                        </a:lnSpc>
                        <a:spcBef>
                          <a:spcPts val="0"/>
                        </a:spcBef>
                        <a:spcAft>
                          <a:spcPts val="0"/>
                        </a:spcAft>
                        <a:buClr>
                          <a:srgbClr val="000000"/>
                        </a:buClr>
                        <a:buSzPts val="1100"/>
                        <a:buFont typeface="Arial"/>
                        <a:buNone/>
                      </a:pPr>
                      <a:r>
                        <a:rPr lang="en">
                          <a:solidFill>
                            <a:srgbClr val="000000"/>
                          </a:solidFill>
                          <a:highlight>
                            <a:srgbClr val="FFFFFF"/>
                          </a:highlight>
                        </a:rPr>
                        <a:t>Bangladesh university of Business and Technology (BUBT)</a:t>
                      </a:r>
                      <a:endParaRPr>
                        <a:solidFill>
                          <a:srgbClr val="000000"/>
                        </a:solidFill>
                        <a:highlight>
                          <a:srgbClr val="FFFFFF"/>
                        </a:high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1" name="Google Shape;61;p14"/>
          <p:cNvGraphicFramePr/>
          <p:nvPr/>
        </p:nvGraphicFramePr>
        <p:xfrm>
          <a:off x="4428475" y="1579775"/>
          <a:ext cx="3719750" cy="2912336"/>
        </p:xfrm>
        <a:graphic>
          <a:graphicData uri="http://schemas.openxmlformats.org/drawingml/2006/table">
            <a:tbl>
              <a:tblPr>
                <a:noFill/>
                <a:tableStyleId>{FAAA7823-143C-45B6-9B7D-7341C53236EE}</a:tableStyleId>
              </a:tblPr>
              <a:tblGrid>
                <a:gridCol w="2445125">
                  <a:extLst>
                    <a:ext uri="{9D8B030D-6E8A-4147-A177-3AD203B41FA5}">
                      <a16:colId xmlns:a16="http://schemas.microsoft.com/office/drawing/2014/main" val="20000"/>
                    </a:ext>
                  </a:extLst>
                </a:gridCol>
                <a:gridCol w="1274625">
                  <a:extLst>
                    <a:ext uri="{9D8B030D-6E8A-4147-A177-3AD203B41FA5}">
                      <a16:colId xmlns:a16="http://schemas.microsoft.com/office/drawing/2014/main" val="20001"/>
                    </a:ext>
                  </a:extLst>
                </a:gridCol>
              </a:tblGrid>
              <a:tr h="349075">
                <a:tc gridSpan="2">
                  <a:txBody>
                    <a:bodyPr/>
                    <a:lstStyle/>
                    <a:p>
                      <a:pPr marL="0" lvl="0" indent="0" algn="ctr" rtl="0">
                        <a:lnSpc>
                          <a:spcPct val="115000"/>
                        </a:lnSpc>
                        <a:spcBef>
                          <a:spcPts val="0"/>
                        </a:spcBef>
                        <a:spcAft>
                          <a:spcPts val="0"/>
                        </a:spcAft>
                        <a:buClr>
                          <a:srgbClr val="000000"/>
                        </a:buClr>
                        <a:buSzPts val="1100"/>
                        <a:buFont typeface="Arial"/>
                        <a:buNone/>
                      </a:pPr>
                      <a:r>
                        <a:rPr lang="en" sz="1800" b="1">
                          <a:solidFill>
                            <a:srgbClr val="134F5C"/>
                          </a:solidFill>
                        </a:rPr>
                        <a:t>Presented by</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404200">
                <a:tc>
                  <a:txBody>
                    <a:bodyPr/>
                    <a:lstStyle/>
                    <a:p>
                      <a:pPr marL="0" lvl="0" indent="0" algn="l" rtl="0">
                        <a:lnSpc>
                          <a:spcPct val="100000"/>
                        </a:lnSpc>
                        <a:spcBef>
                          <a:spcPts val="0"/>
                        </a:spcBef>
                        <a:spcAft>
                          <a:spcPts val="0"/>
                        </a:spcAft>
                        <a:buClr>
                          <a:srgbClr val="000000"/>
                        </a:buClr>
                        <a:buSzPts val="1100"/>
                        <a:buFont typeface="Arial"/>
                        <a:buNone/>
                      </a:pPr>
                      <a:r>
                        <a:rPr lang="en" b="1">
                          <a:solidFill>
                            <a:srgbClr val="134F5C"/>
                          </a:solidFill>
                        </a:rPr>
                        <a:t>Mohammad Sabbir Ahmed</a:t>
                      </a:r>
                      <a:endParaRPr b="1">
                        <a:solidFill>
                          <a:srgbClr val="134F5C"/>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Clr>
                          <a:srgbClr val="000000"/>
                        </a:buClr>
                        <a:buSzPts val="1100"/>
                        <a:buFont typeface="Arial"/>
                        <a:buNone/>
                      </a:pPr>
                      <a:r>
                        <a:rPr lang="en">
                          <a:solidFill>
                            <a:srgbClr val="000000"/>
                          </a:solidFill>
                        </a:rPr>
                        <a:t>17183103004</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0325">
                <a:tc>
                  <a:txBody>
                    <a:bodyPr/>
                    <a:lstStyle/>
                    <a:p>
                      <a:pPr marL="0" lvl="0" indent="0" algn="l" rtl="0">
                        <a:lnSpc>
                          <a:spcPct val="115000"/>
                        </a:lnSpc>
                        <a:spcBef>
                          <a:spcPts val="0"/>
                        </a:spcBef>
                        <a:spcAft>
                          <a:spcPts val="0"/>
                        </a:spcAft>
                        <a:buClr>
                          <a:srgbClr val="000000"/>
                        </a:buClr>
                        <a:buSzPts val="1100"/>
                        <a:buFont typeface="Arial"/>
                        <a:buNone/>
                      </a:pPr>
                      <a:r>
                        <a:rPr lang="en" b="1">
                          <a:solidFill>
                            <a:srgbClr val="134F5C"/>
                          </a:solidFill>
                        </a:rPr>
                        <a:t>Syeda Nowshin Ibnat</a:t>
                      </a:r>
                      <a:endParaRPr b="1">
                        <a:solidFill>
                          <a:srgbClr val="134F5C"/>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a:solidFill>
                            <a:srgbClr val="000000"/>
                          </a:solidFill>
                        </a:rPr>
                        <a:t>17183103020</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70325">
                <a:tc>
                  <a:txBody>
                    <a:bodyPr/>
                    <a:lstStyle/>
                    <a:p>
                      <a:pPr marL="0" lvl="0" indent="0" algn="l" rtl="0">
                        <a:lnSpc>
                          <a:spcPct val="115000"/>
                        </a:lnSpc>
                        <a:spcBef>
                          <a:spcPts val="0"/>
                        </a:spcBef>
                        <a:spcAft>
                          <a:spcPts val="0"/>
                        </a:spcAft>
                        <a:buClr>
                          <a:srgbClr val="000000"/>
                        </a:buClr>
                        <a:buSzPts val="1100"/>
                        <a:buFont typeface="Arial"/>
                        <a:buNone/>
                      </a:pPr>
                      <a:r>
                        <a:rPr lang="en" b="1">
                          <a:solidFill>
                            <a:srgbClr val="134F5C"/>
                          </a:solidFill>
                        </a:rPr>
                        <a:t>Rakibul Ahasan </a:t>
                      </a:r>
                      <a:endParaRPr b="1">
                        <a:solidFill>
                          <a:srgbClr val="134F5C"/>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a:solidFill>
                            <a:srgbClr val="000000"/>
                          </a:solidFill>
                        </a:rPr>
                        <a:t>17183103022</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0325">
                <a:tc>
                  <a:txBody>
                    <a:bodyPr/>
                    <a:lstStyle/>
                    <a:p>
                      <a:pPr marL="0" lvl="0" indent="0" algn="l" rtl="0">
                        <a:lnSpc>
                          <a:spcPct val="115000"/>
                        </a:lnSpc>
                        <a:spcBef>
                          <a:spcPts val="0"/>
                        </a:spcBef>
                        <a:spcAft>
                          <a:spcPts val="0"/>
                        </a:spcAft>
                        <a:buClr>
                          <a:srgbClr val="000000"/>
                        </a:buClr>
                        <a:buSzPts val="1100"/>
                        <a:buFont typeface="Arial"/>
                        <a:buNone/>
                      </a:pPr>
                      <a:r>
                        <a:rPr lang="en" b="1">
                          <a:solidFill>
                            <a:srgbClr val="134F5C"/>
                          </a:solidFill>
                        </a:rPr>
                        <a:t>Sheikh Abu Hanif</a:t>
                      </a:r>
                      <a:endParaRPr b="1">
                        <a:solidFill>
                          <a:srgbClr val="134F5C"/>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a:solidFill>
                            <a:srgbClr val="000000"/>
                          </a:solidFill>
                        </a:rPr>
                        <a:t>17183103043</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0325">
                <a:tc>
                  <a:txBody>
                    <a:bodyPr/>
                    <a:lstStyle/>
                    <a:p>
                      <a:pPr marL="0" lvl="0" indent="0" algn="l" rtl="0">
                        <a:lnSpc>
                          <a:spcPct val="115000"/>
                        </a:lnSpc>
                        <a:spcBef>
                          <a:spcPts val="0"/>
                        </a:spcBef>
                        <a:spcAft>
                          <a:spcPts val="0"/>
                        </a:spcAft>
                        <a:buClr>
                          <a:srgbClr val="000000"/>
                        </a:buClr>
                        <a:buSzPts val="1100"/>
                        <a:buFont typeface="Arial"/>
                        <a:buNone/>
                      </a:pPr>
                      <a:r>
                        <a:rPr lang="en" b="1">
                          <a:solidFill>
                            <a:srgbClr val="134F5C"/>
                          </a:solidFill>
                        </a:rPr>
                        <a:t>Nusrat Jahan Anka</a:t>
                      </a:r>
                      <a:endParaRPr b="1">
                        <a:solidFill>
                          <a:srgbClr val="134F5C"/>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rgbClr val="000000"/>
                        </a:buClr>
                        <a:buSzPts val="1100"/>
                        <a:buFont typeface="Arial"/>
                        <a:buNone/>
                      </a:pPr>
                      <a:r>
                        <a:rPr lang="en">
                          <a:solidFill>
                            <a:srgbClr val="000000"/>
                          </a:solidFill>
                        </a:rPr>
                        <a:t>17183103008</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93750">
                <a:tc gridSpan="2">
                  <a:txBody>
                    <a:bodyPr/>
                    <a:lstStyle/>
                    <a:p>
                      <a:pPr marL="0" lvl="0" indent="0" algn="ctr" rtl="0">
                        <a:lnSpc>
                          <a:spcPct val="115000"/>
                        </a:lnSpc>
                        <a:spcBef>
                          <a:spcPts val="0"/>
                        </a:spcBef>
                        <a:spcAft>
                          <a:spcPts val="0"/>
                        </a:spcAft>
                        <a:buNone/>
                      </a:pPr>
                      <a:r>
                        <a:rPr lang="en">
                          <a:solidFill>
                            <a:srgbClr val="000000"/>
                          </a:solidFill>
                        </a:rPr>
                        <a:t>Intake: 39(</a:t>
                      </a:r>
                      <a:r>
                        <a:rPr lang="en"/>
                        <a:t>2</a:t>
                      </a:r>
                      <a:r>
                        <a:rPr lang="en">
                          <a:solidFill>
                            <a:srgbClr val="000000"/>
                          </a:solidFill>
                        </a:rPr>
                        <a:t>), Dept. of CSE, BUBT</a:t>
                      </a:r>
                      <a:endParaRPr>
                        <a:solidFill>
                          <a:srgbClr val="00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62" name="Google Shape;62;p14"/>
          <p:cNvSpPr txBox="1"/>
          <p:nvPr/>
        </p:nvSpPr>
        <p:spPr>
          <a:xfrm>
            <a:off x="3262475" y="1154288"/>
            <a:ext cx="259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Machine Learning</a:t>
            </a:r>
            <a:r>
              <a:rPr lang="en" b="1">
                <a:solidFill>
                  <a:srgbClr val="000000"/>
                </a:solidFill>
              </a:rPr>
              <a:t> (CSE </a:t>
            </a:r>
            <a:r>
              <a:rPr lang="en" b="1"/>
              <a:t>465</a:t>
            </a:r>
            <a:r>
              <a:rPr lang="en" b="1">
                <a:solidFill>
                  <a:srgbClr val="000000"/>
                </a:solidFill>
              </a:rPr>
              <a:t>)</a:t>
            </a:r>
            <a:endParaRPr>
              <a:solidFill>
                <a:srgbClr val="000000"/>
              </a:solidFill>
            </a:endParaRPr>
          </a:p>
        </p:txBody>
      </p:sp>
      <p:sp>
        <p:nvSpPr>
          <p:cNvPr id="63" name="Google Shape;63;p14"/>
          <p:cNvSpPr txBox="1"/>
          <p:nvPr/>
        </p:nvSpPr>
        <p:spPr>
          <a:xfrm>
            <a:off x="3159413" y="4533225"/>
            <a:ext cx="280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000000"/>
                </a:solidFill>
              </a:rPr>
              <a:t>Presented Date: </a:t>
            </a:r>
            <a:r>
              <a:rPr lang="en" b="1"/>
              <a:t>07</a:t>
            </a:r>
            <a:r>
              <a:rPr lang="en" b="1">
                <a:solidFill>
                  <a:srgbClr val="000000"/>
                </a:solidFill>
              </a:rPr>
              <a:t>-</a:t>
            </a:r>
            <a:r>
              <a:rPr lang="en" b="1"/>
              <a:t>03</a:t>
            </a:r>
            <a:r>
              <a:rPr lang="en" b="1">
                <a:solidFill>
                  <a:srgbClr val="000000"/>
                </a:solidFill>
              </a:rPr>
              <a:t>-202</a:t>
            </a:r>
            <a:r>
              <a:rPr lang="en" b="1"/>
              <a:t>2</a:t>
            </a:r>
            <a:endParaRPr b="1">
              <a:solidFill>
                <a:srgbClr val="000000"/>
              </a:solidFill>
            </a:endParaRPr>
          </a:p>
        </p:txBody>
      </p:sp>
      <p:pic>
        <p:nvPicPr>
          <p:cNvPr id="64" name="Google Shape;64;p14"/>
          <p:cNvPicPr preferRelativeResize="0"/>
          <p:nvPr/>
        </p:nvPicPr>
        <p:blipFill>
          <a:blip r:embed="rId3">
            <a:alphaModFix/>
          </a:blip>
          <a:stretch>
            <a:fillRect/>
          </a:stretch>
        </p:blipFill>
        <p:spPr>
          <a:xfrm>
            <a:off x="2428875" y="180675"/>
            <a:ext cx="4671550" cy="8096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6705578" y="1030908"/>
            <a:ext cx="1981191" cy="3701042"/>
            <a:chOff x="4572000" y="1208850"/>
            <a:chExt cx="1885951" cy="3523124"/>
          </a:xfrm>
        </p:grpSpPr>
        <p:sp>
          <p:nvSpPr>
            <p:cNvPr id="70" name="Google Shape;70;p15"/>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rgbClr val="277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rgbClr val="277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a:off x="4648173" y="1311425"/>
            <a:ext cx="2943277" cy="637863"/>
            <a:chOff x="4648173" y="1311425"/>
            <a:chExt cx="2943277" cy="637863"/>
          </a:xfrm>
        </p:grpSpPr>
        <p:sp>
          <p:nvSpPr>
            <p:cNvPr id="82" name="Google Shape;82;p15"/>
            <p:cNvSpPr/>
            <p:nvPr/>
          </p:nvSpPr>
          <p:spPr>
            <a:xfrm>
              <a:off x="6986950" y="1311425"/>
              <a:ext cx="604500" cy="604500"/>
            </a:xfrm>
            <a:prstGeom prst="ellipse">
              <a:avLst/>
            </a:prstGeom>
            <a:solidFill>
              <a:srgbClr val="8027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04</a:t>
              </a:r>
              <a:endParaRPr sz="1800" b="1">
                <a:solidFill>
                  <a:srgbClr val="FFFFFF"/>
                </a:solidFill>
                <a:latin typeface="Fira Sans Extra Condensed"/>
                <a:ea typeface="Fira Sans Extra Condensed"/>
                <a:cs typeface="Fira Sans Extra Condensed"/>
                <a:sym typeface="Fira Sans Extra Condensed"/>
              </a:endParaRPr>
            </a:p>
          </p:txBody>
        </p:sp>
        <p:sp>
          <p:nvSpPr>
            <p:cNvPr id="83" name="Google Shape;83;p15"/>
            <p:cNvSpPr txBox="1"/>
            <p:nvPr/>
          </p:nvSpPr>
          <p:spPr>
            <a:xfrm>
              <a:off x="4648173" y="1617488"/>
              <a:ext cx="1981200" cy="3318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b="1">
                  <a:solidFill>
                    <a:schemeClr val="dk1"/>
                  </a:solidFill>
                </a:rPr>
                <a:t>Conclusion</a:t>
              </a:r>
              <a:endParaRPr sz="1800" b="1">
                <a:solidFill>
                  <a:schemeClr val="dk1"/>
                </a:solidFill>
              </a:endParaRPr>
            </a:p>
            <a:p>
              <a:pPr marL="0" lvl="0" indent="0" algn="l" rtl="0">
                <a:spcBef>
                  <a:spcPts val="1200"/>
                </a:spcBef>
                <a:spcAft>
                  <a:spcPts val="0"/>
                </a:spcAft>
                <a:buNone/>
              </a:pPr>
              <a:endParaRPr sz="18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latin typeface="Roboto"/>
                <a:ea typeface="Roboto"/>
                <a:cs typeface="Roboto"/>
                <a:sym typeface="Roboto"/>
              </a:endParaRPr>
            </a:p>
          </p:txBody>
        </p:sp>
      </p:grpSp>
      <p:grpSp>
        <p:nvGrpSpPr>
          <p:cNvPr id="84" name="Google Shape;84;p15"/>
          <p:cNvGrpSpPr/>
          <p:nvPr/>
        </p:nvGrpSpPr>
        <p:grpSpPr>
          <a:xfrm>
            <a:off x="1854190" y="3162742"/>
            <a:ext cx="2943277" cy="637863"/>
            <a:chOff x="3486123" y="2477850"/>
            <a:chExt cx="2943277" cy="637863"/>
          </a:xfrm>
        </p:grpSpPr>
        <p:sp>
          <p:nvSpPr>
            <p:cNvPr id="85" name="Google Shape;85;p15"/>
            <p:cNvSpPr/>
            <p:nvPr/>
          </p:nvSpPr>
          <p:spPr>
            <a:xfrm>
              <a:off x="5824900" y="2477850"/>
              <a:ext cx="604500" cy="604500"/>
            </a:xfrm>
            <a:prstGeom prst="ellipse">
              <a:avLst/>
            </a:prstGeom>
            <a:solidFill>
              <a:srgbClr val="E99B2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02</a:t>
              </a:r>
              <a:endParaRPr sz="1800" b="1">
                <a:solidFill>
                  <a:srgbClr val="FFFFFF"/>
                </a:solidFill>
                <a:latin typeface="Fira Sans Extra Condensed"/>
                <a:ea typeface="Fira Sans Extra Condensed"/>
                <a:cs typeface="Fira Sans Extra Condensed"/>
                <a:sym typeface="Fira Sans Extra Condensed"/>
              </a:endParaRPr>
            </a:p>
          </p:txBody>
        </p:sp>
        <p:sp>
          <p:nvSpPr>
            <p:cNvPr id="86" name="Google Shape;86;p15"/>
            <p:cNvSpPr txBox="1"/>
            <p:nvPr/>
          </p:nvSpPr>
          <p:spPr>
            <a:xfrm>
              <a:off x="3486123" y="2783913"/>
              <a:ext cx="1981200" cy="3318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b="1">
                  <a:solidFill>
                    <a:schemeClr val="dk1"/>
                  </a:solidFill>
                </a:rPr>
                <a:t>Overview</a:t>
              </a:r>
              <a:endParaRPr sz="1800" b="1">
                <a:solidFill>
                  <a:schemeClr val="dk1"/>
                </a:solidFill>
              </a:endParaRPr>
            </a:p>
            <a:p>
              <a:pPr marL="0" lvl="0" indent="0" algn="l" rtl="0">
                <a:spcBef>
                  <a:spcPts val="1200"/>
                </a:spcBef>
                <a:spcAft>
                  <a:spcPts val="0"/>
                </a:spcAft>
                <a:buNone/>
              </a:pPr>
              <a:endParaRPr>
                <a:latin typeface="Roboto"/>
                <a:ea typeface="Roboto"/>
                <a:cs typeface="Roboto"/>
                <a:sym typeface="Roboto"/>
              </a:endParaRPr>
            </a:p>
          </p:txBody>
        </p:sp>
      </p:grpSp>
      <p:grpSp>
        <p:nvGrpSpPr>
          <p:cNvPr id="87" name="Google Shape;87;p15"/>
          <p:cNvGrpSpPr/>
          <p:nvPr/>
        </p:nvGrpSpPr>
        <p:grpSpPr>
          <a:xfrm>
            <a:off x="457198" y="4088400"/>
            <a:ext cx="2943277" cy="637863"/>
            <a:chOff x="3486123" y="2477850"/>
            <a:chExt cx="2943277" cy="637863"/>
          </a:xfrm>
        </p:grpSpPr>
        <p:sp>
          <p:nvSpPr>
            <p:cNvPr id="88" name="Google Shape;88;p15"/>
            <p:cNvSpPr/>
            <p:nvPr/>
          </p:nvSpPr>
          <p:spPr>
            <a:xfrm>
              <a:off x="5824900" y="2477850"/>
              <a:ext cx="604500" cy="604500"/>
            </a:xfrm>
            <a:prstGeom prst="ellipse">
              <a:avLst/>
            </a:prstGeom>
            <a:solidFill>
              <a:srgbClr val="E4EA2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01</a:t>
              </a:r>
              <a:endParaRPr sz="1800" b="1">
                <a:solidFill>
                  <a:srgbClr val="FFFFFF"/>
                </a:solidFill>
                <a:latin typeface="Fira Sans Extra Condensed"/>
                <a:ea typeface="Fira Sans Extra Condensed"/>
                <a:cs typeface="Fira Sans Extra Condensed"/>
                <a:sym typeface="Fira Sans Extra Condensed"/>
              </a:endParaRPr>
            </a:p>
          </p:txBody>
        </p:sp>
        <p:sp>
          <p:nvSpPr>
            <p:cNvPr id="89" name="Google Shape;89;p15"/>
            <p:cNvSpPr txBox="1"/>
            <p:nvPr/>
          </p:nvSpPr>
          <p:spPr>
            <a:xfrm>
              <a:off x="3486123" y="2783913"/>
              <a:ext cx="1981200" cy="3318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b="1">
                  <a:solidFill>
                    <a:schemeClr val="dk1"/>
                  </a:solidFill>
                </a:rPr>
                <a:t>Introduction</a:t>
              </a:r>
              <a:endParaRPr sz="1800" b="1">
                <a:solidFill>
                  <a:schemeClr val="dk1"/>
                </a:solidFill>
              </a:endParaRPr>
            </a:p>
            <a:p>
              <a:pPr marL="0" lvl="0" indent="0" algn="l" rtl="0">
                <a:spcBef>
                  <a:spcPts val="1200"/>
                </a:spcBef>
                <a:spcAft>
                  <a:spcPts val="0"/>
                </a:spcAft>
                <a:buNone/>
              </a:pPr>
              <a:endParaRPr>
                <a:latin typeface="Roboto"/>
                <a:ea typeface="Roboto"/>
                <a:cs typeface="Roboto"/>
                <a:sym typeface="Roboto"/>
              </a:endParaRPr>
            </a:p>
          </p:txBody>
        </p:sp>
      </p:grpSp>
      <p:cxnSp>
        <p:nvCxnSpPr>
          <p:cNvPr id="90" name="Google Shape;90;p15"/>
          <p:cNvCxnSpPr>
            <a:stCxn id="88" idx="6"/>
            <a:endCxn id="85" idx="4"/>
          </p:cNvCxnSpPr>
          <p:nvPr/>
        </p:nvCxnSpPr>
        <p:spPr>
          <a:xfrm rot="10800000" flipH="1">
            <a:off x="3400475" y="3767250"/>
            <a:ext cx="1094700" cy="623400"/>
          </a:xfrm>
          <a:prstGeom prst="bentConnector2">
            <a:avLst/>
          </a:prstGeom>
          <a:noFill/>
          <a:ln w="9525" cap="flat" cmpd="sng">
            <a:solidFill>
              <a:srgbClr val="666666"/>
            </a:solidFill>
            <a:prstDash val="solid"/>
            <a:round/>
            <a:headEnd type="none" w="med" len="med"/>
            <a:tailEnd type="triangle" w="med" len="med"/>
          </a:ln>
        </p:spPr>
      </p:cxnSp>
      <p:cxnSp>
        <p:nvCxnSpPr>
          <p:cNvPr id="91" name="Google Shape;91;p15"/>
          <p:cNvCxnSpPr>
            <a:stCxn id="85" idx="6"/>
            <a:endCxn id="92" idx="4"/>
          </p:cNvCxnSpPr>
          <p:nvPr/>
        </p:nvCxnSpPr>
        <p:spPr>
          <a:xfrm rot="10800000" flipH="1">
            <a:off x="4797466" y="2841592"/>
            <a:ext cx="1094700" cy="623400"/>
          </a:xfrm>
          <a:prstGeom prst="bentConnector2">
            <a:avLst/>
          </a:prstGeom>
          <a:noFill/>
          <a:ln w="9525" cap="flat" cmpd="sng">
            <a:solidFill>
              <a:srgbClr val="666666"/>
            </a:solidFill>
            <a:prstDash val="solid"/>
            <a:round/>
            <a:headEnd type="none" w="med" len="med"/>
            <a:tailEnd type="triangle" w="med" len="med"/>
          </a:ln>
        </p:spPr>
      </p:cxnSp>
      <p:cxnSp>
        <p:nvCxnSpPr>
          <p:cNvPr id="93" name="Google Shape;93;p15"/>
          <p:cNvCxnSpPr>
            <a:stCxn id="92" idx="6"/>
            <a:endCxn id="82" idx="4"/>
          </p:cNvCxnSpPr>
          <p:nvPr/>
        </p:nvCxnSpPr>
        <p:spPr>
          <a:xfrm rot="10800000" flipH="1">
            <a:off x="6194458" y="1915933"/>
            <a:ext cx="1094700" cy="623400"/>
          </a:xfrm>
          <a:prstGeom prst="bentConnector2">
            <a:avLst/>
          </a:prstGeom>
          <a:noFill/>
          <a:ln w="9525" cap="flat" cmpd="sng">
            <a:solidFill>
              <a:srgbClr val="666666"/>
            </a:solidFill>
            <a:prstDash val="solid"/>
            <a:round/>
            <a:headEnd type="none" w="med" len="med"/>
            <a:tailEnd type="triangle" w="med" len="med"/>
          </a:ln>
        </p:spPr>
      </p:cxnSp>
      <p:grpSp>
        <p:nvGrpSpPr>
          <p:cNvPr id="94" name="Google Shape;94;p15"/>
          <p:cNvGrpSpPr/>
          <p:nvPr/>
        </p:nvGrpSpPr>
        <p:grpSpPr>
          <a:xfrm>
            <a:off x="3251175" y="2237083"/>
            <a:ext cx="2943283" cy="637867"/>
            <a:chOff x="3486116" y="2477850"/>
            <a:chExt cx="2943283" cy="637867"/>
          </a:xfrm>
        </p:grpSpPr>
        <p:sp>
          <p:nvSpPr>
            <p:cNvPr id="92" name="Google Shape;92;p15"/>
            <p:cNvSpPr/>
            <p:nvPr/>
          </p:nvSpPr>
          <p:spPr>
            <a:xfrm>
              <a:off x="5824900" y="2477850"/>
              <a:ext cx="604500" cy="604500"/>
            </a:xfrm>
            <a:prstGeom prst="ellipse">
              <a:avLst/>
            </a:prstGeom>
            <a:solidFill>
              <a:srgbClr val="EA482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03</a:t>
              </a:r>
              <a:endParaRPr sz="1800" b="1">
                <a:solidFill>
                  <a:srgbClr val="FFFFFF"/>
                </a:solidFill>
                <a:latin typeface="Fira Sans Extra Condensed"/>
                <a:ea typeface="Fira Sans Extra Condensed"/>
                <a:cs typeface="Fira Sans Extra Condensed"/>
                <a:sym typeface="Fira Sans Extra Condensed"/>
              </a:endParaRPr>
            </a:p>
          </p:txBody>
        </p:sp>
        <p:sp>
          <p:nvSpPr>
            <p:cNvPr id="95" name="Google Shape;95;p15"/>
            <p:cNvSpPr txBox="1"/>
            <p:nvPr/>
          </p:nvSpPr>
          <p:spPr>
            <a:xfrm>
              <a:off x="3486116" y="2783917"/>
              <a:ext cx="2081700" cy="3318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chemeClr val="dk1"/>
                </a:solidFill>
              </a:endParaRPr>
            </a:p>
            <a:p>
              <a:pPr marL="457200" lvl="0" indent="0" algn="l" rtl="0">
                <a:lnSpc>
                  <a:spcPct val="115000"/>
                </a:lnSpc>
                <a:spcBef>
                  <a:spcPts val="1200"/>
                </a:spcBef>
                <a:spcAft>
                  <a:spcPts val="0"/>
                </a:spcAft>
                <a:buNone/>
              </a:pPr>
              <a:r>
                <a:rPr lang="en" sz="1800" b="1">
                  <a:solidFill>
                    <a:schemeClr val="dk1"/>
                  </a:solidFill>
                </a:rPr>
                <a:t>Real World Applications</a:t>
              </a:r>
              <a:endParaRPr sz="1800" b="1">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0" lvl="0" indent="0" algn="l" rtl="0">
                <a:spcBef>
                  <a:spcPts val="1200"/>
                </a:spcBef>
                <a:spcAft>
                  <a:spcPts val="0"/>
                </a:spcAft>
                <a:buNone/>
              </a:pPr>
              <a:endParaRPr>
                <a:latin typeface="Roboto"/>
                <a:ea typeface="Roboto"/>
                <a:cs typeface="Roboto"/>
                <a:sym typeface="Roboto"/>
              </a:endParaRPr>
            </a:p>
          </p:txBody>
        </p:sp>
      </p:grpSp>
      <p:grpSp>
        <p:nvGrpSpPr>
          <p:cNvPr id="96" name="Google Shape;96;p15"/>
          <p:cNvGrpSpPr/>
          <p:nvPr/>
        </p:nvGrpSpPr>
        <p:grpSpPr>
          <a:xfrm>
            <a:off x="2883438" y="1459989"/>
            <a:ext cx="367726" cy="307374"/>
            <a:chOff x="4794038" y="3489860"/>
            <a:chExt cx="367726" cy="307374"/>
          </a:xfrm>
        </p:grpSpPr>
        <p:sp>
          <p:nvSpPr>
            <p:cNvPr id="97" name="Google Shape;97;p15"/>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5"/>
          <p:cNvSpPr/>
          <p:nvPr/>
        </p:nvSpPr>
        <p:spPr>
          <a:xfrm>
            <a:off x="3210050" y="280725"/>
            <a:ext cx="3025500" cy="5157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a:solidFill>
                  <a:schemeClr val="dk1"/>
                </a:solidFill>
              </a:rPr>
              <a:t>Contents</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p:nvPr/>
        </p:nvSpPr>
        <p:spPr>
          <a:xfrm>
            <a:off x="0" y="0"/>
            <a:ext cx="9415500" cy="5216100"/>
          </a:xfrm>
          <a:prstGeom prst="rect">
            <a:avLst/>
          </a:prstGeom>
          <a:solidFill>
            <a:srgbClr val="102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6"/>
          <p:cNvPicPr preferRelativeResize="0"/>
          <p:nvPr/>
        </p:nvPicPr>
        <p:blipFill rotWithShape="1">
          <a:blip r:embed="rId3">
            <a:alphaModFix/>
          </a:blip>
          <a:srcRect l="2505" t="1651" b="1767"/>
          <a:stretch/>
        </p:blipFill>
        <p:spPr>
          <a:xfrm>
            <a:off x="1417373" y="535925"/>
            <a:ext cx="6408202" cy="4144250"/>
          </a:xfrm>
          <a:prstGeom prst="rect">
            <a:avLst/>
          </a:prstGeom>
          <a:noFill/>
          <a:ln>
            <a:noFill/>
          </a:ln>
        </p:spPr>
      </p:pic>
      <p:sp>
        <p:nvSpPr>
          <p:cNvPr id="108" name="Google Shape;108;p16"/>
          <p:cNvSpPr/>
          <p:nvPr/>
        </p:nvSpPr>
        <p:spPr>
          <a:xfrm>
            <a:off x="162050" y="184925"/>
            <a:ext cx="2046000" cy="351000"/>
          </a:xfrm>
          <a:prstGeom prst="rect">
            <a:avLst/>
          </a:prstGeom>
          <a:solidFill>
            <a:srgbClr val="1022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2"/>
                </a:solidFill>
              </a:rPr>
              <a:t>Introduction</a:t>
            </a:r>
            <a:r>
              <a:rPr lang="en" sz="2800" b="1">
                <a:solidFill>
                  <a:schemeClr val="dk1"/>
                </a:solidFill>
              </a:rPr>
              <a:t> </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514000" y="1292775"/>
            <a:ext cx="8116000" cy="2836900"/>
          </a:xfrm>
          <a:prstGeom prst="rect">
            <a:avLst/>
          </a:prstGeom>
          <a:noFill/>
          <a:ln>
            <a:noFill/>
          </a:ln>
        </p:spPr>
      </p:pic>
      <p:sp>
        <p:nvSpPr>
          <p:cNvPr id="114" name="Google Shape;114;p17"/>
          <p:cNvSpPr txBox="1"/>
          <p:nvPr/>
        </p:nvSpPr>
        <p:spPr>
          <a:xfrm>
            <a:off x="3689850" y="4598775"/>
            <a:ext cx="176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rPr>
              <a:t>Source: </a:t>
            </a:r>
            <a:r>
              <a:rPr lang="en" sz="1200">
                <a:solidFill>
                  <a:schemeClr val="dk1"/>
                </a:solidFill>
                <a:highlight>
                  <a:srgbClr val="FFFFFF"/>
                </a:highlight>
              </a:rPr>
              <a:t>Statista </a:t>
            </a:r>
            <a:endParaRPr sz="1200" b="1">
              <a:solidFill>
                <a:schemeClr val="dk1"/>
              </a:solidFill>
            </a:endParaRPr>
          </a:p>
        </p:txBody>
      </p:sp>
      <p:sp>
        <p:nvSpPr>
          <p:cNvPr id="115" name="Google Shape;115;p17"/>
          <p:cNvSpPr txBox="1"/>
          <p:nvPr/>
        </p:nvSpPr>
        <p:spPr>
          <a:xfrm>
            <a:off x="2546400" y="474800"/>
            <a:ext cx="405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Leading Applications of ML in 2021 </a:t>
            </a:r>
            <a:endParaRPr sz="18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p:nvPr/>
        </p:nvSpPr>
        <p:spPr>
          <a:xfrm>
            <a:off x="1674950" y="1052100"/>
            <a:ext cx="2889300" cy="3407700"/>
          </a:xfrm>
          <a:prstGeom prst="roundRect">
            <a:avLst>
              <a:gd name="adj" fmla="val 14082"/>
            </a:avLst>
          </a:prstGeom>
          <a:solidFill>
            <a:srgbClr val="102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txBox="1"/>
          <p:nvPr/>
        </p:nvSpPr>
        <p:spPr>
          <a:xfrm>
            <a:off x="1863987" y="1569300"/>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6CC4C3"/>
                </a:solidFill>
              </a:rPr>
              <a:t>ML Applications in Real Life</a:t>
            </a:r>
            <a:endParaRPr sz="2100" b="1">
              <a:solidFill>
                <a:srgbClr val="6CC4C3"/>
              </a:solidFill>
            </a:endParaRPr>
          </a:p>
        </p:txBody>
      </p:sp>
      <p:grpSp>
        <p:nvGrpSpPr>
          <p:cNvPr id="122" name="Google Shape;122;p18"/>
          <p:cNvGrpSpPr/>
          <p:nvPr/>
        </p:nvGrpSpPr>
        <p:grpSpPr>
          <a:xfrm>
            <a:off x="2068863" y="2643500"/>
            <a:ext cx="2133450" cy="1431550"/>
            <a:chOff x="851113" y="2915825"/>
            <a:chExt cx="2133450" cy="1431550"/>
          </a:xfrm>
        </p:grpSpPr>
        <p:sp>
          <p:nvSpPr>
            <p:cNvPr id="123" name="Google Shape;12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18"/>
          <p:cNvSpPr/>
          <p:nvPr/>
        </p:nvSpPr>
        <p:spPr>
          <a:xfrm>
            <a:off x="3014088" y="3229075"/>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3014088" y="3229075"/>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3014088" y="3229075"/>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3014088" y="3229075"/>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3132275" y="1113575"/>
            <a:ext cx="2290775" cy="2252650"/>
          </a:xfrm>
          <a:custGeom>
            <a:avLst/>
            <a:gdLst/>
            <a:ahLst/>
            <a:cxnLst/>
            <a:rect l="l" t="t" r="r" b="b"/>
            <a:pathLst>
              <a:path w="91631" h="90106" extrusionOk="0">
                <a:moveTo>
                  <a:pt x="0" y="90106"/>
                </a:moveTo>
                <a:lnTo>
                  <a:pt x="84773" y="0"/>
                </a:lnTo>
                <a:lnTo>
                  <a:pt x="91631" y="16192"/>
                </a:lnTo>
                <a:close/>
              </a:path>
            </a:pathLst>
          </a:custGeom>
          <a:solidFill>
            <a:schemeClr val="accent3"/>
          </a:solidFill>
          <a:ln>
            <a:noFill/>
          </a:ln>
        </p:spPr>
      </p:sp>
      <p:sp>
        <p:nvSpPr>
          <p:cNvPr id="177" name="Google Shape;177;p18"/>
          <p:cNvSpPr/>
          <p:nvPr/>
        </p:nvSpPr>
        <p:spPr>
          <a:xfrm>
            <a:off x="5166175" y="1006875"/>
            <a:ext cx="2130000" cy="577800"/>
          </a:xfrm>
          <a:prstGeom prst="roundRect">
            <a:avLst>
              <a:gd name="adj" fmla="val 50000"/>
            </a:avLst>
          </a:prstGeom>
          <a:solidFill>
            <a:srgbClr val="E99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3141800" y="2089875"/>
            <a:ext cx="2240750" cy="1266825"/>
          </a:xfrm>
          <a:custGeom>
            <a:avLst/>
            <a:gdLst/>
            <a:ahLst/>
            <a:cxnLst/>
            <a:rect l="l" t="t" r="r" b="b"/>
            <a:pathLst>
              <a:path w="89630" h="50673" extrusionOk="0">
                <a:moveTo>
                  <a:pt x="0" y="50673"/>
                </a:moveTo>
                <a:lnTo>
                  <a:pt x="85820" y="0"/>
                </a:lnTo>
                <a:lnTo>
                  <a:pt x="89630" y="17145"/>
                </a:lnTo>
                <a:close/>
              </a:path>
            </a:pathLst>
          </a:custGeom>
          <a:solidFill>
            <a:schemeClr val="accent3"/>
          </a:solidFill>
          <a:ln>
            <a:noFill/>
          </a:ln>
        </p:spPr>
      </p:sp>
      <p:sp>
        <p:nvSpPr>
          <p:cNvPr id="179" name="Google Shape;179;p18"/>
          <p:cNvSpPr/>
          <p:nvPr/>
        </p:nvSpPr>
        <p:spPr>
          <a:xfrm>
            <a:off x="3170375" y="3061425"/>
            <a:ext cx="2224100" cy="461975"/>
          </a:xfrm>
          <a:custGeom>
            <a:avLst/>
            <a:gdLst/>
            <a:ahLst/>
            <a:cxnLst/>
            <a:rect l="l" t="t" r="r" b="b"/>
            <a:pathLst>
              <a:path w="88964" h="18479" extrusionOk="0">
                <a:moveTo>
                  <a:pt x="0" y="11430"/>
                </a:moveTo>
                <a:lnTo>
                  <a:pt x="88964" y="0"/>
                </a:lnTo>
                <a:lnTo>
                  <a:pt x="88964" y="18479"/>
                </a:lnTo>
                <a:close/>
              </a:path>
            </a:pathLst>
          </a:custGeom>
          <a:solidFill>
            <a:schemeClr val="accent3"/>
          </a:solidFill>
          <a:ln>
            <a:noFill/>
          </a:ln>
        </p:spPr>
      </p:sp>
      <p:sp>
        <p:nvSpPr>
          <p:cNvPr id="180" name="Google Shape;180;p18"/>
          <p:cNvSpPr txBox="1"/>
          <p:nvPr/>
        </p:nvSpPr>
        <p:spPr>
          <a:xfrm>
            <a:off x="5352680" y="1121450"/>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rPr>
              <a:t>Healthcare and Bioinformatics</a:t>
            </a:r>
            <a:endParaRPr sz="1600" b="1">
              <a:solidFill>
                <a:schemeClr val="dk1"/>
              </a:solidFill>
            </a:endParaRPr>
          </a:p>
        </p:txBody>
      </p:sp>
      <p:sp>
        <p:nvSpPr>
          <p:cNvPr id="181" name="Google Shape;181;p18"/>
          <p:cNvSpPr/>
          <p:nvPr/>
        </p:nvSpPr>
        <p:spPr>
          <a:xfrm>
            <a:off x="5178825" y="3007100"/>
            <a:ext cx="2130000" cy="577800"/>
          </a:xfrm>
          <a:prstGeom prst="roundRect">
            <a:avLst>
              <a:gd name="adj" fmla="val 50000"/>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txBox="1"/>
          <p:nvPr/>
        </p:nvSpPr>
        <p:spPr>
          <a:xfrm>
            <a:off x="5352675" y="3025121"/>
            <a:ext cx="1782300" cy="5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t>Speech Recognition </a:t>
            </a:r>
            <a:endParaRPr sz="1600" b="1"/>
          </a:p>
        </p:txBody>
      </p:sp>
      <p:sp>
        <p:nvSpPr>
          <p:cNvPr id="183" name="Google Shape;183;p18"/>
          <p:cNvSpPr/>
          <p:nvPr/>
        </p:nvSpPr>
        <p:spPr>
          <a:xfrm>
            <a:off x="5178825" y="2005475"/>
            <a:ext cx="2130000" cy="577800"/>
          </a:xfrm>
          <a:prstGeom prst="roundRect">
            <a:avLst>
              <a:gd name="adj" fmla="val 50000"/>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3165625" y="3347175"/>
            <a:ext cx="2233600" cy="1171575"/>
          </a:xfrm>
          <a:custGeom>
            <a:avLst/>
            <a:gdLst/>
            <a:ahLst/>
            <a:cxnLst/>
            <a:rect l="l" t="t" r="r" b="b"/>
            <a:pathLst>
              <a:path w="89344" h="46863" extrusionOk="0">
                <a:moveTo>
                  <a:pt x="0" y="0"/>
                </a:moveTo>
                <a:lnTo>
                  <a:pt x="89344" y="28956"/>
                </a:lnTo>
                <a:lnTo>
                  <a:pt x="87249" y="46863"/>
                </a:lnTo>
                <a:close/>
              </a:path>
            </a:pathLst>
          </a:custGeom>
          <a:solidFill>
            <a:schemeClr val="accent3"/>
          </a:solidFill>
          <a:ln>
            <a:noFill/>
          </a:ln>
        </p:spPr>
      </p:sp>
      <p:sp>
        <p:nvSpPr>
          <p:cNvPr id="185" name="Google Shape;185;p18"/>
          <p:cNvSpPr/>
          <p:nvPr/>
        </p:nvSpPr>
        <p:spPr>
          <a:xfrm>
            <a:off x="5178825" y="3996450"/>
            <a:ext cx="2130000" cy="577800"/>
          </a:xfrm>
          <a:prstGeom prst="roundRect">
            <a:avLst>
              <a:gd name="adj"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txBox="1"/>
          <p:nvPr/>
        </p:nvSpPr>
        <p:spPr>
          <a:xfrm>
            <a:off x="5159925" y="4131475"/>
            <a:ext cx="2167800" cy="5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dk1"/>
                </a:solidFill>
              </a:rPr>
              <a:t>Smart Device and Technologies</a:t>
            </a:r>
            <a:endParaRPr sz="1600" b="1">
              <a:solidFill>
                <a:schemeClr val="dk1"/>
              </a:solidFill>
            </a:endParaRPr>
          </a:p>
          <a:p>
            <a:pPr marL="0" lvl="0" indent="0" algn="ctr" rtl="0">
              <a:spcBef>
                <a:spcPts val="0"/>
              </a:spcBef>
              <a:spcAft>
                <a:spcPts val="0"/>
              </a:spcAft>
              <a:buNone/>
            </a:pPr>
            <a:endParaRPr sz="1600" b="1"/>
          </a:p>
        </p:txBody>
      </p:sp>
      <p:sp>
        <p:nvSpPr>
          <p:cNvPr id="187" name="Google Shape;187;p18"/>
          <p:cNvSpPr txBox="1"/>
          <p:nvPr/>
        </p:nvSpPr>
        <p:spPr>
          <a:xfrm>
            <a:off x="5364925" y="2089600"/>
            <a:ext cx="1732500" cy="39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 Traffic          Prediction</a:t>
            </a:r>
            <a:endParaRPr sz="1600" b="1"/>
          </a:p>
        </p:txBody>
      </p:sp>
      <p:sp>
        <p:nvSpPr>
          <p:cNvPr id="188" name="Google Shape;188;p18"/>
          <p:cNvSpPr/>
          <p:nvPr/>
        </p:nvSpPr>
        <p:spPr>
          <a:xfrm>
            <a:off x="3014100" y="3228900"/>
            <a:ext cx="231000" cy="231000"/>
          </a:xfrm>
          <a:prstGeom prst="ellipse">
            <a:avLst/>
          </a:prstGeom>
          <a:solidFill>
            <a:srgbClr val="EA4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3192850" y="250475"/>
            <a:ext cx="3025500" cy="515700"/>
          </a:xfrm>
          <a:prstGeom prst="rect">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dk1"/>
                </a:solidFill>
              </a:rPr>
              <a:t>Overview</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9"/>
          <p:cNvSpPr/>
          <p:nvPr/>
        </p:nvSpPr>
        <p:spPr>
          <a:xfrm>
            <a:off x="2232250" y="363925"/>
            <a:ext cx="5377500" cy="515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chemeClr val="dk1"/>
                </a:solidFill>
              </a:rPr>
              <a:t>Healthcare and Bioinformatics</a:t>
            </a:r>
            <a:endParaRPr sz="2800"/>
          </a:p>
        </p:txBody>
      </p:sp>
      <p:pic>
        <p:nvPicPr>
          <p:cNvPr id="195" name="Google Shape;195;p19"/>
          <p:cNvPicPr preferRelativeResize="0"/>
          <p:nvPr/>
        </p:nvPicPr>
        <p:blipFill>
          <a:blip r:embed="rId3">
            <a:alphaModFix/>
          </a:blip>
          <a:stretch>
            <a:fillRect/>
          </a:stretch>
        </p:blipFill>
        <p:spPr>
          <a:xfrm>
            <a:off x="5179025" y="1490950"/>
            <a:ext cx="3421525" cy="2359950"/>
          </a:xfrm>
          <a:prstGeom prst="rect">
            <a:avLst/>
          </a:prstGeom>
          <a:noFill/>
          <a:ln>
            <a:noFill/>
          </a:ln>
        </p:spPr>
      </p:pic>
      <p:sp>
        <p:nvSpPr>
          <p:cNvPr id="196" name="Google Shape;196;p19"/>
          <p:cNvSpPr txBox="1"/>
          <p:nvPr/>
        </p:nvSpPr>
        <p:spPr>
          <a:xfrm>
            <a:off x="817424" y="1082351"/>
            <a:ext cx="4115359" cy="276995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600" dirty="0">
              <a:highlight>
                <a:srgbClr val="FFFFFF"/>
              </a:highlight>
            </a:endParaRPr>
          </a:p>
          <a:p>
            <a:pPr marL="0" lvl="0" indent="0" algn="just" rtl="0">
              <a:lnSpc>
                <a:spcPct val="150000"/>
              </a:lnSpc>
              <a:spcBef>
                <a:spcPts val="0"/>
              </a:spcBef>
              <a:spcAft>
                <a:spcPts val="0"/>
              </a:spcAft>
              <a:buNone/>
            </a:pPr>
            <a:r>
              <a:rPr lang="en" sz="1600" dirty="0">
                <a:highlight>
                  <a:srgbClr val="FFFFFF"/>
                </a:highlight>
              </a:rPr>
              <a:t>Machine learning in healthcare and bioinformatics is becoming more widely used and is helping patients and clinicians by overcoming industry challenges and creating a more unified system to improve work processes. </a:t>
            </a:r>
            <a:endParaRPr sz="1600" dirty="0">
              <a:highlight>
                <a:srgbClr val="FFFFFF"/>
              </a:highlight>
            </a:endParaRPr>
          </a:p>
        </p:txBody>
      </p:sp>
      <p:sp>
        <p:nvSpPr>
          <p:cNvPr id="197" name="Google Shape;197;p19"/>
          <p:cNvSpPr txBox="1"/>
          <p:nvPr/>
        </p:nvSpPr>
        <p:spPr>
          <a:xfrm>
            <a:off x="6142350" y="3895500"/>
            <a:ext cx="245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Source: techcrunch.com</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0"/>
          <p:cNvPicPr preferRelativeResize="0"/>
          <p:nvPr/>
        </p:nvPicPr>
        <p:blipFill>
          <a:blip r:embed="rId3">
            <a:alphaModFix/>
          </a:blip>
          <a:stretch>
            <a:fillRect/>
          </a:stretch>
        </p:blipFill>
        <p:spPr>
          <a:xfrm>
            <a:off x="1156213" y="1328300"/>
            <a:ext cx="6831574" cy="2761550"/>
          </a:xfrm>
          <a:prstGeom prst="rect">
            <a:avLst/>
          </a:prstGeom>
          <a:noFill/>
          <a:ln>
            <a:noFill/>
          </a:ln>
        </p:spPr>
      </p:pic>
      <p:sp>
        <p:nvSpPr>
          <p:cNvPr id="203" name="Google Shape;203;p20"/>
          <p:cNvSpPr/>
          <p:nvPr/>
        </p:nvSpPr>
        <p:spPr>
          <a:xfrm>
            <a:off x="2450075" y="491350"/>
            <a:ext cx="4304400" cy="515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chemeClr val="dk1"/>
                </a:solidFill>
              </a:rPr>
              <a:t>Real World Applications</a:t>
            </a:r>
            <a:endParaRPr sz="2800"/>
          </a:p>
        </p:txBody>
      </p:sp>
      <p:sp>
        <p:nvSpPr>
          <p:cNvPr id="204" name="Google Shape;204;p20"/>
          <p:cNvSpPr txBox="1"/>
          <p:nvPr/>
        </p:nvSpPr>
        <p:spPr>
          <a:xfrm>
            <a:off x="3452100" y="4089850"/>
            <a:ext cx="223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Source:</a:t>
            </a:r>
            <a:r>
              <a:rPr lang="en" sz="1200"/>
              <a:t> ddata-flair.training</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1"/>
          <p:cNvSpPr txBox="1">
            <a:spLocks noGrp="1"/>
          </p:cNvSpPr>
          <p:nvPr>
            <p:ph type="body" idx="1"/>
          </p:nvPr>
        </p:nvSpPr>
        <p:spPr>
          <a:xfrm>
            <a:off x="311700" y="1512175"/>
            <a:ext cx="4418100" cy="27786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 sz="1600" b="1">
                <a:solidFill>
                  <a:schemeClr val="dk1"/>
                </a:solidFill>
                <a:highlight>
                  <a:srgbClr val="FFFFFF"/>
                </a:highlight>
              </a:rPr>
              <a:t>Traffic prediction</a:t>
            </a:r>
            <a:r>
              <a:rPr lang="en" sz="1600">
                <a:solidFill>
                  <a:schemeClr val="dk1"/>
                </a:solidFill>
                <a:highlight>
                  <a:srgbClr val="FFFFFF"/>
                </a:highlight>
              </a:rPr>
              <a:t> means forecasting the volume and density of traffic flow, usually for the purpose of managing vehicle movement, reducing congestion, and generating the optimal (least time- or energy-consuming) route.</a:t>
            </a:r>
            <a:endParaRPr sz="1600">
              <a:solidFill>
                <a:schemeClr val="dk1"/>
              </a:solidFill>
              <a:highlight>
                <a:srgbClr val="FFFFFF"/>
              </a:highlight>
            </a:endParaRPr>
          </a:p>
          <a:p>
            <a:pPr marL="0" lvl="0" indent="0" algn="just" rtl="0">
              <a:lnSpc>
                <a:spcPct val="150000"/>
              </a:lnSpc>
              <a:spcBef>
                <a:spcPts val="0"/>
              </a:spcBef>
              <a:spcAft>
                <a:spcPts val="0"/>
              </a:spcAft>
              <a:buNone/>
            </a:pPr>
            <a:endParaRPr sz="1600">
              <a:solidFill>
                <a:schemeClr val="dk1"/>
              </a:solidFill>
              <a:highlight>
                <a:schemeClr val="lt1"/>
              </a:highlight>
            </a:endParaRPr>
          </a:p>
          <a:p>
            <a:pPr marL="0" lvl="0" indent="0" algn="just" rtl="0">
              <a:lnSpc>
                <a:spcPct val="150000"/>
              </a:lnSpc>
              <a:spcBef>
                <a:spcPts val="0"/>
              </a:spcBef>
              <a:spcAft>
                <a:spcPts val="0"/>
              </a:spcAft>
              <a:buClr>
                <a:schemeClr val="dk1"/>
              </a:buClr>
              <a:buSzPts val="1100"/>
              <a:buFont typeface="Arial"/>
              <a:buNone/>
            </a:pPr>
            <a:endParaRPr sz="1600">
              <a:solidFill>
                <a:schemeClr val="dk1"/>
              </a:solidFill>
              <a:highlight>
                <a:schemeClr val="lt1"/>
              </a:highlight>
            </a:endParaRPr>
          </a:p>
        </p:txBody>
      </p:sp>
      <p:sp>
        <p:nvSpPr>
          <p:cNvPr id="210" name="Google Shape;210;p21"/>
          <p:cNvSpPr/>
          <p:nvPr/>
        </p:nvSpPr>
        <p:spPr>
          <a:xfrm>
            <a:off x="2529550" y="311850"/>
            <a:ext cx="4304400" cy="515700"/>
          </a:xfrm>
          <a:prstGeom prst="rect">
            <a:avLst/>
          </a:prstGeom>
          <a:solidFill>
            <a:srgbClr val="E99B2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chemeClr val="dk1"/>
                </a:solidFill>
              </a:rPr>
              <a:t>        Traffic Prediction</a:t>
            </a:r>
            <a:endParaRPr sz="2800"/>
          </a:p>
        </p:txBody>
      </p:sp>
      <p:pic>
        <p:nvPicPr>
          <p:cNvPr id="211" name="Google Shape;211;p21"/>
          <p:cNvPicPr preferRelativeResize="0"/>
          <p:nvPr/>
        </p:nvPicPr>
        <p:blipFill>
          <a:blip r:embed="rId3">
            <a:alphaModFix/>
          </a:blip>
          <a:stretch>
            <a:fillRect/>
          </a:stretch>
        </p:blipFill>
        <p:spPr>
          <a:xfrm>
            <a:off x="5037075" y="1286588"/>
            <a:ext cx="3948925" cy="3079572"/>
          </a:xfrm>
          <a:prstGeom prst="rect">
            <a:avLst/>
          </a:prstGeom>
          <a:noFill/>
          <a:ln>
            <a:noFill/>
          </a:ln>
        </p:spPr>
      </p:pic>
      <p:sp>
        <p:nvSpPr>
          <p:cNvPr id="212" name="Google Shape;212;p21"/>
          <p:cNvSpPr txBox="1"/>
          <p:nvPr/>
        </p:nvSpPr>
        <p:spPr>
          <a:xfrm>
            <a:off x="8197825" y="4740325"/>
            <a:ext cx="72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solidFill>
                  <a:schemeClr val="dk2"/>
                </a:solidFill>
              </a:rPr>
              <a:t>Now i will</a:t>
            </a:r>
            <a:endParaRPr sz="500">
              <a:solidFill>
                <a:schemeClr val="dk2"/>
              </a:solidFill>
            </a:endParaRPr>
          </a:p>
          <a:p>
            <a:pPr marL="0" lvl="0" indent="0" algn="l" rtl="0">
              <a:spcBef>
                <a:spcPts val="0"/>
              </a:spcBef>
              <a:spcAft>
                <a:spcPts val="0"/>
              </a:spcAft>
              <a:buNone/>
            </a:pPr>
            <a:r>
              <a:rPr lang="en" sz="500">
                <a:solidFill>
                  <a:schemeClr val="dk2"/>
                </a:solidFill>
              </a:rPr>
              <a:t>The main</a:t>
            </a:r>
            <a:endParaRPr sz="500">
              <a:solidFill>
                <a:schemeClr val="dk2"/>
              </a:solidFill>
            </a:endParaRPr>
          </a:p>
          <a:p>
            <a:pPr marL="0" lvl="0" indent="0" algn="l" rtl="0">
              <a:spcBef>
                <a:spcPts val="0"/>
              </a:spcBef>
              <a:spcAft>
                <a:spcPts val="0"/>
              </a:spcAft>
              <a:buNone/>
            </a:pPr>
            <a:r>
              <a:rPr lang="en" sz="500">
                <a:solidFill>
                  <a:schemeClr val="dk2"/>
                </a:solidFill>
              </a:rPr>
              <a:t>plan</a:t>
            </a:r>
            <a:endParaRPr sz="5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599</Words>
  <Application>Microsoft Office PowerPoint</Application>
  <PresentationFormat>On-screen Show (16:9)</PresentationFormat>
  <Paragraphs>92</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Roboto</vt:lpstr>
      <vt:lpstr>Open Sans</vt:lpstr>
      <vt:lpstr>Fira Sans Extra Condensed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Syeda Nowshin Ibnat</cp:lastModifiedBy>
  <cp:revision>1</cp:revision>
  <dcterms:modified xsi:type="dcterms:W3CDTF">2022-03-07T03:07:24Z</dcterms:modified>
</cp:coreProperties>
</file>